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3587" cy="6858000"/>
  <p:notesSz cx="12193587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 bwMode="auto">
          <a:xfrm>
            <a:off x="838080" y="409824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 bwMode="auto">
          <a:xfrm>
            <a:off x="83808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 bwMode="auto">
          <a:xfrm>
            <a:off x="622656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 bwMode="auto">
          <a:xfrm>
            <a:off x="439344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 bwMode="auto">
          <a:xfrm>
            <a:off x="794916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 bwMode="auto">
          <a:xfrm>
            <a:off x="83808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 bwMode="auto">
          <a:xfrm>
            <a:off x="439344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 bwMode="auto">
          <a:xfrm>
            <a:off x="794916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 bwMode="auto">
          <a:xfrm>
            <a:off x="622656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838080" y="365040"/>
            <a:ext cx="10515600" cy="614556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 bwMode="auto">
          <a:xfrm>
            <a:off x="622656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 bwMode="auto">
          <a:xfrm>
            <a:off x="83808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 bwMode="auto">
          <a:xfrm>
            <a:off x="622656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 bwMode="auto">
          <a:xfrm>
            <a:off x="838080" y="409824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4"/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r>
              <a:rPr lang="en-US" sz="4400" b="0" strike="noStrike" spc="-1">
                <a:solidFill>
                  <a:srgbClr val="000000"/>
                </a:solidFill>
                <a:latin typeface="Century Schoolbook"/>
              </a:rPr>
              <a:t>Click to edit the title text format</a:t>
            </a:r>
            <a:endParaRPr lang="en-US" sz="4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Click to edit the outline text format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685800" lvl="1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Second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1143000" lvl="2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Third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1600200" lvl="3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Fourth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2057400" lvl="4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Fifth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2057400" lvl="5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Sixth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  <a:p>
            <a:pPr marL="2057400" lvl="6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entury Schoolbook"/>
              </a:rPr>
              <a:t>Seventh Outline Level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 bwMode="auto">
          <a:xfrm>
            <a:off x="838080" y="6356520"/>
            <a:ext cx="27432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E564804-0CF1-4D74-842E-BD959361C836}" type="datetime">
              <a:rPr lang="ru-RU" sz="1200" b="0" strike="noStrike" spc="-1">
                <a:solidFill>
                  <a:srgbClr val="898989"/>
                </a:solidFill>
                <a:latin typeface="Century Schoolbook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 bwMode="auto">
          <a:xfrm>
            <a:off x="4038480" y="6356520"/>
            <a:ext cx="41148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 bwMode="auto">
          <a:xfrm>
            <a:off x="8610480" y="6356520"/>
            <a:ext cx="27432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02B3CB10-4BEA-4987-A593-6B630B771400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/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 bwMode="auto">
          <a:xfrm>
            <a:off x="8610480" y="63565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48EE62D6-C6AB-461D-A6C7-152B13AA0E74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CustomShape 2"/>
          <p:cNvSpPr/>
          <p:nvPr/>
        </p:nvSpPr>
        <p:spPr bwMode="auto">
          <a:xfrm>
            <a:off x="2894040" y="3762360"/>
            <a:ext cx="8746920" cy="34920"/>
          </a:xfrm>
          <a:prstGeom prst="rect">
            <a:avLst/>
          </a:prstGeom>
          <a:solidFill>
            <a:srgbClr val="2E75B6"/>
          </a:solidFill>
          <a:ln w="12600">
            <a:solidFill>
              <a:srgbClr val="2E75B6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4"/>
          <p:cNvSpPr/>
          <p:nvPr/>
        </p:nvSpPr>
        <p:spPr bwMode="auto">
          <a:xfrm>
            <a:off x="2695680" y="2639880"/>
            <a:ext cx="8945280" cy="974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lnSpc>
                <a:spcPct val="107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000000"/>
                </a:solidFill>
                <a:latin typeface="Century Schoolbook"/>
                <a:ea typeface="Calibri"/>
              </a:rPr>
              <a:t>ПОРЯДОК ДОВЕДЕНИЯ ДО НАСЕЛЕНИЯ, ОРГАНОВ УПРАВЛЕНИЯ И СИЛ ГО И РСЧС СИГНАЛОВ ОПОВЕЩЕНИЯ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7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000000"/>
                </a:solidFill>
                <a:latin typeface="Century Schoolbook"/>
                <a:ea typeface="Calibri"/>
              </a:rPr>
              <a:t>И ЭКСТРЕННОЙ ИНФОРМАЦИИ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" name="CustomShape 1"/>
          <p:cNvSpPr/>
          <p:nvPr/>
        </p:nvSpPr>
        <p:spPr bwMode="auto">
          <a:xfrm>
            <a:off x="8610480" y="63565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34D84872-C149-48BB-9FA4-7F997E3C5C42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CustomShape 2"/>
          <p:cNvSpPr/>
          <p:nvPr/>
        </p:nvSpPr>
        <p:spPr bwMode="auto">
          <a:xfrm>
            <a:off x="482760" y="276120"/>
            <a:ext cx="10672560" cy="75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СИСТЕМЫ ОПОВЕЩЕНИЯ НАСЕЛЕНИЯ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МОСКОВСКОЙ ОБЛАСТИ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4" name="Group 3"/>
          <p:cNvGrpSpPr/>
          <p:nvPr/>
        </p:nvGrpSpPr>
        <p:grpSpPr bwMode="auto">
          <a:xfrm>
            <a:off x="482760" y="1260360"/>
            <a:ext cx="6561000" cy="5124600"/>
            <a:chOff x="482760" y="1260360"/>
            <a:chExt cx="6561000" cy="5124600"/>
          </a:xfrm>
        </p:grpSpPr>
        <p:sp>
          <p:nvSpPr>
            <p:cNvPr id="55" name="CustomShape 4"/>
            <p:cNvSpPr/>
            <p:nvPr/>
          </p:nvSpPr>
          <p:spPr bwMode="auto">
            <a:xfrm>
              <a:off x="5367600" y="1769759"/>
              <a:ext cx="537840" cy="1154160"/>
            </a:xfrm>
            <a:custGeom>
              <a:avLst/>
              <a:gdLst/>
              <a:ahLst/>
              <a:cxnLst/>
              <a:rect l="0" t="0" r="r" b="b"/>
              <a:pathLst>
                <a:path w="1496" h="3208" fill="norm" stroke="1" extrusionOk="0">
                  <a:moveTo>
                    <a:pt x="373" y="0"/>
                  </a:moveTo>
                  <a:lnTo>
                    <a:pt x="373" y="2459"/>
                  </a:lnTo>
                  <a:lnTo>
                    <a:pt x="0" y="2459"/>
                  </a:lnTo>
                  <a:lnTo>
                    <a:pt x="747" y="3207"/>
                  </a:lnTo>
                  <a:lnTo>
                    <a:pt x="1495" y="2459"/>
                  </a:lnTo>
                  <a:lnTo>
                    <a:pt x="1121" y="2459"/>
                  </a:lnTo>
                  <a:lnTo>
                    <a:pt x="1121" y="0"/>
                  </a:lnTo>
                  <a:lnTo>
                    <a:pt x="373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56" name="CustomShape 5"/>
            <p:cNvSpPr/>
            <p:nvPr/>
          </p:nvSpPr>
          <p:spPr bwMode="auto">
            <a:xfrm>
              <a:off x="1708200" y="1769759"/>
              <a:ext cx="537840" cy="1154160"/>
            </a:xfrm>
            <a:custGeom>
              <a:avLst/>
              <a:gdLst/>
              <a:ahLst/>
              <a:cxnLst/>
              <a:rect l="0" t="0" r="r" b="b"/>
              <a:pathLst>
                <a:path w="1496" h="3208" fill="norm" stroke="1" extrusionOk="0">
                  <a:moveTo>
                    <a:pt x="373" y="0"/>
                  </a:moveTo>
                  <a:lnTo>
                    <a:pt x="373" y="2459"/>
                  </a:lnTo>
                  <a:lnTo>
                    <a:pt x="0" y="2459"/>
                  </a:lnTo>
                  <a:lnTo>
                    <a:pt x="747" y="3207"/>
                  </a:lnTo>
                  <a:lnTo>
                    <a:pt x="1495" y="2459"/>
                  </a:lnTo>
                  <a:lnTo>
                    <a:pt x="1121" y="2459"/>
                  </a:lnTo>
                  <a:lnTo>
                    <a:pt x="1121" y="0"/>
                  </a:lnTo>
                  <a:lnTo>
                    <a:pt x="373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57" name="CustomShape 6"/>
            <p:cNvSpPr/>
            <p:nvPr/>
          </p:nvSpPr>
          <p:spPr bwMode="auto">
            <a:xfrm>
              <a:off x="482760" y="1260360"/>
              <a:ext cx="6561000" cy="539640"/>
            </a:xfrm>
            <a:custGeom>
              <a:avLst/>
              <a:gdLst/>
              <a:ahLst/>
              <a:cxnLst/>
              <a:rect l="0" t="0" r="r" b="b"/>
              <a:pathLst>
                <a:path w="18227" h="1501" fill="norm" stroke="1" extrusionOk="0">
                  <a:moveTo>
                    <a:pt x="250" y="0"/>
                  </a:moveTo>
                  <a:lnTo>
                    <a:pt x="250" y="0"/>
                  </a:lnTo>
                  <a:cubicBezTo>
                    <a:pt x="206" y="0"/>
                    <a:pt x="163" y="12"/>
                    <a:pt x="125" y="33"/>
                  </a:cubicBezTo>
                  <a:cubicBezTo>
                    <a:pt x="87" y="55"/>
                    <a:pt x="55" y="87"/>
                    <a:pt x="33" y="125"/>
                  </a:cubicBezTo>
                  <a:cubicBezTo>
                    <a:pt x="12" y="163"/>
                    <a:pt x="0" y="206"/>
                    <a:pt x="0" y="250"/>
                  </a:cubicBezTo>
                  <a:lnTo>
                    <a:pt x="0" y="1250"/>
                  </a:lnTo>
                  <a:lnTo>
                    <a:pt x="0" y="1250"/>
                  </a:lnTo>
                  <a:cubicBezTo>
                    <a:pt x="0" y="1294"/>
                    <a:pt x="12" y="1337"/>
                    <a:pt x="33" y="1375"/>
                  </a:cubicBezTo>
                  <a:cubicBezTo>
                    <a:pt x="55" y="1413"/>
                    <a:pt x="87" y="1445"/>
                    <a:pt x="125" y="1467"/>
                  </a:cubicBezTo>
                  <a:cubicBezTo>
                    <a:pt x="163" y="1488"/>
                    <a:pt x="206" y="1500"/>
                    <a:pt x="250" y="1500"/>
                  </a:cubicBezTo>
                  <a:lnTo>
                    <a:pt x="17976" y="1500"/>
                  </a:lnTo>
                  <a:lnTo>
                    <a:pt x="17976" y="1500"/>
                  </a:lnTo>
                  <a:cubicBezTo>
                    <a:pt x="18020" y="1500"/>
                    <a:pt x="18063" y="1488"/>
                    <a:pt x="18101" y="1467"/>
                  </a:cubicBezTo>
                  <a:cubicBezTo>
                    <a:pt x="18139" y="1445"/>
                    <a:pt x="18171" y="1413"/>
                    <a:pt x="18193" y="1375"/>
                  </a:cubicBezTo>
                  <a:cubicBezTo>
                    <a:pt x="18214" y="1337"/>
                    <a:pt x="18226" y="1294"/>
                    <a:pt x="18226" y="1250"/>
                  </a:cubicBezTo>
                  <a:lnTo>
                    <a:pt x="18226" y="250"/>
                  </a:lnTo>
                  <a:lnTo>
                    <a:pt x="18226" y="250"/>
                  </a:lnTo>
                  <a:lnTo>
                    <a:pt x="18226" y="250"/>
                  </a:lnTo>
                  <a:cubicBezTo>
                    <a:pt x="18226" y="206"/>
                    <a:pt x="18214" y="163"/>
                    <a:pt x="18193" y="125"/>
                  </a:cubicBezTo>
                  <a:cubicBezTo>
                    <a:pt x="18171" y="87"/>
                    <a:pt x="18139" y="55"/>
                    <a:pt x="18101" y="33"/>
                  </a:cubicBezTo>
                  <a:cubicBezTo>
                    <a:pt x="18063" y="12"/>
                    <a:pt x="18020" y="0"/>
                    <a:pt x="17976" y="0"/>
                  </a:cubicBezTo>
                  <a:lnTo>
                    <a:pt x="250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Системы оповещения населения Московской области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8" name="CustomShape 7"/>
            <p:cNvSpPr/>
            <p:nvPr/>
          </p:nvSpPr>
          <p:spPr bwMode="auto">
            <a:xfrm>
              <a:off x="482760" y="2923920"/>
              <a:ext cx="3036960" cy="3461040"/>
            </a:xfrm>
            <a:custGeom>
              <a:avLst/>
              <a:gdLst/>
              <a:ahLst/>
              <a:cxnLst/>
              <a:rect l="0" t="0" r="r" b="b"/>
              <a:pathLst>
                <a:path w="8438" h="9616" fill="norm" stroke="1" extrusionOk="0">
                  <a:moveTo>
                    <a:pt x="1406" y="0"/>
                  </a:moveTo>
                  <a:lnTo>
                    <a:pt x="1406" y="0"/>
                  </a:lnTo>
                  <a:cubicBezTo>
                    <a:pt x="1159" y="0"/>
                    <a:pt x="917" y="65"/>
                    <a:pt x="703" y="188"/>
                  </a:cubicBezTo>
                  <a:cubicBezTo>
                    <a:pt x="489" y="312"/>
                    <a:pt x="312" y="489"/>
                    <a:pt x="188" y="703"/>
                  </a:cubicBezTo>
                  <a:cubicBezTo>
                    <a:pt x="65" y="917"/>
                    <a:pt x="0" y="1159"/>
                    <a:pt x="0" y="1406"/>
                  </a:cubicBezTo>
                  <a:lnTo>
                    <a:pt x="0" y="8208"/>
                  </a:lnTo>
                  <a:lnTo>
                    <a:pt x="0" y="8209"/>
                  </a:lnTo>
                  <a:cubicBezTo>
                    <a:pt x="0" y="8456"/>
                    <a:pt x="65" y="8698"/>
                    <a:pt x="188" y="8912"/>
                  </a:cubicBezTo>
                  <a:cubicBezTo>
                    <a:pt x="312" y="9126"/>
                    <a:pt x="489" y="9303"/>
                    <a:pt x="703" y="9427"/>
                  </a:cubicBezTo>
                  <a:cubicBezTo>
                    <a:pt x="917" y="9550"/>
                    <a:pt x="1159" y="9615"/>
                    <a:pt x="1406" y="9615"/>
                  </a:cubicBezTo>
                  <a:lnTo>
                    <a:pt x="7030" y="9614"/>
                  </a:lnTo>
                  <a:lnTo>
                    <a:pt x="7031" y="9615"/>
                  </a:lnTo>
                  <a:cubicBezTo>
                    <a:pt x="7278" y="9615"/>
                    <a:pt x="7520" y="9550"/>
                    <a:pt x="7734" y="9427"/>
                  </a:cubicBezTo>
                  <a:cubicBezTo>
                    <a:pt x="7948" y="9303"/>
                    <a:pt x="8125" y="9126"/>
                    <a:pt x="8249" y="8912"/>
                  </a:cubicBezTo>
                  <a:cubicBezTo>
                    <a:pt x="8372" y="8698"/>
                    <a:pt x="8437" y="8456"/>
                    <a:pt x="8437" y="8209"/>
                  </a:cubicBezTo>
                  <a:lnTo>
                    <a:pt x="8437" y="1406"/>
                  </a:lnTo>
                  <a:lnTo>
                    <a:pt x="8437" y="1406"/>
                  </a:lnTo>
                  <a:lnTo>
                    <a:pt x="8437" y="1406"/>
                  </a:lnTo>
                  <a:cubicBezTo>
                    <a:pt x="8437" y="1159"/>
                    <a:pt x="8372" y="917"/>
                    <a:pt x="8249" y="703"/>
                  </a:cubicBezTo>
                  <a:cubicBezTo>
                    <a:pt x="8125" y="489"/>
                    <a:pt x="7948" y="312"/>
                    <a:pt x="7734" y="188"/>
                  </a:cubicBezTo>
                  <a:cubicBezTo>
                    <a:pt x="7520" y="65"/>
                    <a:pt x="7278" y="0"/>
                    <a:pt x="7031" y="0"/>
                  </a:cubicBezTo>
                  <a:lnTo>
                    <a:pt x="1406" y="0"/>
                  </a:lnTo>
                </a:path>
              </a:pathLst>
            </a:custGeom>
            <a:gradFill rotWithShape="0">
              <a:gsLst>
                <a:gs pos="0">
                  <a:srgbClr val="FFDD9C"/>
                </a:gs>
                <a:gs pos="100000">
                  <a:srgbClr val="FFD479"/>
                </a:gs>
              </a:gsLst>
              <a:lin ang="5400000" scaled="1"/>
            </a:gradFill>
            <a:ln w="648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buClr>
                  <a:srgbClr val="000000"/>
                </a:buClr>
                <a:buFont typeface="Century Schoolbook"/>
                <a:buAutoNum type="arabicPeriod"/>
                <a:tabLst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 </a:t>
              </a: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Для обеспечения своевременного доведения сигналов оповещения и экстренной информации об опасностях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buClr>
                  <a:srgbClr val="000000"/>
                </a:buClr>
                <a:buFont typeface="Century Schoolbook"/>
                <a:buAutoNum type="arabicPeriod"/>
                <a:tabLst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buClr>
                  <a:srgbClr val="000000"/>
                </a:buClr>
                <a:buFont typeface="Century Schoolbook"/>
                <a:buAutoNum type="arabicPeriod"/>
                <a:tabLst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 </a:t>
              </a: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Информирования о правилах поведения населения и необходимости проведения мероприятий по защите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" name="CustomShape 8"/>
            <p:cNvSpPr/>
            <p:nvPr/>
          </p:nvSpPr>
          <p:spPr bwMode="auto">
            <a:xfrm>
              <a:off x="1092240" y="2028600"/>
              <a:ext cx="1770120" cy="355320"/>
            </a:xfrm>
            <a:custGeom>
              <a:avLst/>
              <a:gdLst/>
              <a:ahLst/>
              <a:cxnLst/>
              <a:rect l="0" t="0" r="r" b="b"/>
              <a:pathLst>
                <a:path w="4919" h="989" fill="norm" stroke="1" extrusionOk="0">
                  <a:moveTo>
                    <a:pt x="164" y="0"/>
                  </a:moveTo>
                  <a:lnTo>
                    <a:pt x="165" y="0"/>
                  </a:lnTo>
                  <a:cubicBezTo>
                    <a:pt x="136" y="0"/>
                    <a:pt x="107" y="8"/>
                    <a:pt x="82" y="22"/>
                  </a:cubicBezTo>
                  <a:cubicBezTo>
                    <a:pt x="57" y="37"/>
                    <a:pt x="37" y="57"/>
                    <a:pt x="22" y="82"/>
                  </a:cubicBezTo>
                  <a:cubicBezTo>
                    <a:pt x="8" y="107"/>
                    <a:pt x="0" y="136"/>
                    <a:pt x="0" y="165"/>
                  </a:cubicBezTo>
                  <a:lnTo>
                    <a:pt x="0" y="823"/>
                  </a:lnTo>
                  <a:lnTo>
                    <a:pt x="0" y="823"/>
                  </a:lnTo>
                  <a:cubicBezTo>
                    <a:pt x="0" y="852"/>
                    <a:pt x="8" y="881"/>
                    <a:pt x="22" y="906"/>
                  </a:cubicBezTo>
                  <a:cubicBezTo>
                    <a:pt x="37" y="931"/>
                    <a:pt x="57" y="951"/>
                    <a:pt x="82" y="966"/>
                  </a:cubicBezTo>
                  <a:cubicBezTo>
                    <a:pt x="107" y="980"/>
                    <a:pt x="136" y="988"/>
                    <a:pt x="165" y="988"/>
                  </a:cubicBezTo>
                  <a:lnTo>
                    <a:pt x="4753" y="988"/>
                  </a:lnTo>
                  <a:lnTo>
                    <a:pt x="4753" y="988"/>
                  </a:lnTo>
                  <a:cubicBezTo>
                    <a:pt x="4782" y="988"/>
                    <a:pt x="4811" y="980"/>
                    <a:pt x="4836" y="966"/>
                  </a:cubicBezTo>
                  <a:cubicBezTo>
                    <a:pt x="4861" y="951"/>
                    <a:pt x="4881" y="931"/>
                    <a:pt x="4896" y="906"/>
                  </a:cubicBezTo>
                  <a:cubicBezTo>
                    <a:pt x="4910" y="881"/>
                    <a:pt x="4918" y="852"/>
                    <a:pt x="4918" y="823"/>
                  </a:cubicBezTo>
                  <a:lnTo>
                    <a:pt x="4918" y="164"/>
                  </a:lnTo>
                  <a:lnTo>
                    <a:pt x="4918" y="165"/>
                  </a:lnTo>
                  <a:lnTo>
                    <a:pt x="4918" y="165"/>
                  </a:lnTo>
                  <a:cubicBezTo>
                    <a:pt x="4918" y="136"/>
                    <a:pt x="4910" y="107"/>
                    <a:pt x="4896" y="82"/>
                  </a:cubicBezTo>
                  <a:cubicBezTo>
                    <a:pt x="4881" y="57"/>
                    <a:pt x="4861" y="37"/>
                    <a:pt x="4836" y="22"/>
                  </a:cubicBezTo>
                  <a:cubicBezTo>
                    <a:pt x="4811" y="8"/>
                    <a:pt x="4782" y="0"/>
                    <a:pt x="4753" y="0"/>
                  </a:cubicBezTo>
                  <a:lnTo>
                    <a:pt x="164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предназначены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" name="CustomShape 9"/>
            <p:cNvSpPr/>
            <p:nvPr/>
          </p:nvSpPr>
          <p:spPr bwMode="auto">
            <a:xfrm>
              <a:off x="4033800" y="2923920"/>
              <a:ext cx="3009960" cy="3461040"/>
            </a:xfrm>
            <a:custGeom>
              <a:avLst/>
              <a:gdLst/>
              <a:ahLst/>
              <a:cxnLst/>
              <a:rect l="0" t="0" r="r" b="b"/>
              <a:pathLst>
                <a:path w="8363" h="9616" fill="norm" stroke="1" extrusionOk="0">
                  <a:moveTo>
                    <a:pt x="1393" y="0"/>
                  </a:moveTo>
                  <a:lnTo>
                    <a:pt x="1394" y="0"/>
                  </a:lnTo>
                  <a:cubicBezTo>
                    <a:pt x="1149" y="0"/>
                    <a:pt x="909" y="64"/>
                    <a:pt x="697" y="187"/>
                  </a:cubicBezTo>
                  <a:cubicBezTo>
                    <a:pt x="485" y="309"/>
                    <a:pt x="309" y="485"/>
                    <a:pt x="187" y="697"/>
                  </a:cubicBezTo>
                  <a:cubicBezTo>
                    <a:pt x="64" y="909"/>
                    <a:pt x="0" y="1149"/>
                    <a:pt x="0" y="1394"/>
                  </a:cubicBezTo>
                  <a:lnTo>
                    <a:pt x="0" y="8221"/>
                  </a:lnTo>
                  <a:lnTo>
                    <a:pt x="0" y="8221"/>
                  </a:lnTo>
                  <a:cubicBezTo>
                    <a:pt x="0" y="8466"/>
                    <a:pt x="64" y="8706"/>
                    <a:pt x="187" y="8918"/>
                  </a:cubicBezTo>
                  <a:cubicBezTo>
                    <a:pt x="309" y="9130"/>
                    <a:pt x="485" y="9306"/>
                    <a:pt x="697" y="9428"/>
                  </a:cubicBezTo>
                  <a:cubicBezTo>
                    <a:pt x="909" y="9551"/>
                    <a:pt x="1149" y="9615"/>
                    <a:pt x="1394" y="9615"/>
                  </a:cubicBezTo>
                  <a:lnTo>
                    <a:pt x="6968" y="9615"/>
                  </a:lnTo>
                  <a:lnTo>
                    <a:pt x="6968" y="9615"/>
                  </a:lnTo>
                  <a:cubicBezTo>
                    <a:pt x="7213" y="9615"/>
                    <a:pt x="7453" y="9551"/>
                    <a:pt x="7665" y="9428"/>
                  </a:cubicBezTo>
                  <a:cubicBezTo>
                    <a:pt x="7877" y="9306"/>
                    <a:pt x="8053" y="9130"/>
                    <a:pt x="8175" y="8918"/>
                  </a:cubicBezTo>
                  <a:cubicBezTo>
                    <a:pt x="8298" y="8706"/>
                    <a:pt x="8362" y="8466"/>
                    <a:pt x="8362" y="8221"/>
                  </a:cubicBezTo>
                  <a:lnTo>
                    <a:pt x="8362" y="1393"/>
                  </a:lnTo>
                  <a:lnTo>
                    <a:pt x="8362" y="1394"/>
                  </a:lnTo>
                  <a:lnTo>
                    <a:pt x="8362" y="1394"/>
                  </a:lnTo>
                  <a:cubicBezTo>
                    <a:pt x="8362" y="1149"/>
                    <a:pt x="8298" y="909"/>
                    <a:pt x="8175" y="697"/>
                  </a:cubicBezTo>
                  <a:cubicBezTo>
                    <a:pt x="8053" y="485"/>
                    <a:pt x="7877" y="309"/>
                    <a:pt x="7665" y="187"/>
                  </a:cubicBezTo>
                  <a:cubicBezTo>
                    <a:pt x="7453" y="64"/>
                    <a:pt x="7213" y="0"/>
                    <a:pt x="6968" y="0"/>
                  </a:cubicBezTo>
                  <a:lnTo>
                    <a:pt x="1393" y="0"/>
                  </a:lnTo>
                </a:path>
              </a:pathLst>
            </a:custGeom>
            <a:gradFill rotWithShape="0">
              <a:gsLst>
                <a:gs pos="0">
                  <a:srgbClr val="FFDD9C"/>
                </a:gs>
                <a:gs pos="100000">
                  <a:srgbClr val="FFD479"/>
                </a:gs>
              </a:gsLst>
              <a:lin ang="5400000" scaled="1"/>
            </a:gradFill>
            <a:ln w="648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органов управления и сил гражданской обороны, МОСЧС, органов местного самоуправления муниципальных образований Московской области и населения Московской области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" name="CustomShape 10"/>
            <p:cNvSpPr/>
            <p:nvPr/>
          </p:nvSpPr>
          <p:spPr bwMode="auto">
            <a:xfrm>
              <a:off x="4548240" y="1947600"/>
              <a:ext cx="2178000" cy="512640"/>
            </a:xfrm>
            <a:custGeom>
              <a:avLst/>
              <a:gdLst/>
              <a:ahLst/>
              <a:cxnLst/>
              <a:rect l="0" t="0" r="r" b="b"/>
              <a:pathLst>
                <a:path w="6052" h="1426" fill="norm" stroke="1" extrusionOk="0">
                  <a:moveTo>
                    <a:pt x="237" y="0"/>
                  </a:moveTo>
                  <a:lnTo>
                    <a:pt x="238" y="0"/>
                  </a:lnTo>
                  <a:cubicBezTo>
                    <a:pt x="196" y="0"/>
                    <a:pt x="155" y="11"/>
                    <a:pt x="119" y="32"/>
                  </a:cubicBezTo>
                  <a:cubicBezTo>
                    <a:pt x="83" y="53"/>
                    <a:pt x="53" y="83"/>
                    <a:pt x="32" y="119"/>
                  </a:cubicBezTo>
                  <a:cubicBezTo>
                    <a:pt x="11" y="155"/>
                    <a:pt x="0" y="196"/>
                    <a:pt x="0" y="238"/>
                  </a:cubicBezTo>
                  <a:lnTo>
                    <a:pt x="0" y="1187"/>
                  </a:lnTo>
                  <a:lnTo>
                    <a:pt x="0" y="1188"/>
                  </a:lnTo>
                  <a:cubicBezTo>
                    <a:pt x="0" y="1229"/>
                    <a:pt x="11" y="1270"/>
                    <a:pt x="32" y="1306"/>
                  </a:cubicBezTo>
                  <a:cubicBezTo>
                    <a:pt x="53" y="1342"/>
                    <a:pt x="83" y="1372"/>
                    <a:pt x="119" y="1393"/>
                  </a:cubicBezTo>
                  <a:cubicBezTo>
                    <a:pt x="155" y="1414"/>
                    <a:pt x="196" y="1425"/>
                    <a:pt x="238" y="1425"/>
                  </a:cubicBezTo>
                  <a:lnTo>
                    <a:pt x="5813" y="1425"/>
                  </a:lnTo>
                  <a:lnTo>
                    <a:pt x="5814" y="1425"/>
                  </a:lnTo>
                  <a:cubicBezTo>
                    <a:pt x="5855" y="1425"/>
                    <a:pt x="5896" y="1414"/>
                    <a:pt x="5932" y="1393"/>
                  </a:cubicBezTo>
                  <a:cubicBezTo>
                    <a:pt x="5968" y="1372"/>
                    <a:pt x="5998" y="1342"/>
                    <a:pt x="6019" y="1306"/>
                  </a:cubicBezTo>
                  <a:cubicBezTo>
                    <a:pt x="6040" y="1270"/>
                    <a:pt x="6051" y="1229"/>
                    <a:pt x="6051" y="1188"/>
                  </a:cubicBezTo>
                  <a:lnTo>
                    <a:pt x="6051" y="237"/>
                  </a:lnTo>
                  <a:lnTo>
                    <a:pt x="6051" y="238"/>
                  </a:lnTo>
                  <a:lnTo>
                    <a:pt x="6051" y="238"/>
                  </a:lnTo>
                  <a:cubicBezTo>
                    <a:pt x="6051" y="196"/>
                    <a:pt x="6040" y="155"/>
                    <a:pt x="6019" y="119"/>
                  </a:cubicBezTo>
                  <a:cubicBezTo>
                    <a:pt x="5998" y="83"/>
                    <a:pt x="5968" y="53"/>
                    <a:pt x="5932" y="32"/>
                  </a:cubicBezTo>
                  <a:cubicBezTo>
                    <a:pt x="5896" y="11"/>
                    <a:pt x="5855" y="0"/>
                    <a:pt x="5814" y="0"/>
                  </a:cubicBezTo>
                  <a:lnTo>
                    <a:pt x="237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доводятся сигналы и информирование 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62" name="Group 11"/>
          <p:cNvGrpSpPr/>
          <p:nvPr/>
        </p:nvGrpSpPr>
        <p:grpSpPr bwMode="auto">
          <a:xfrm>
            <a:off x="7458120" y="1879560"/>
            <a:ext cx="4346280" cy="4073400"/>
            <a:chOff x="7458120" y="1879560"/>
            <a:chExt cx="4346280" cy="4073400"/>
          </a:xfrm>
        </p:grpSpPr>
        <p:sp>
          <p:nvSpPr>
            <p:cNvPr id="63" name="CustomShape 12"/>
            <p:cNvSpPr/>
            <p:nvPr/>
          </p:nvSpPr>
          <p:spPr bwMode="auto">
            <a:xfrm>
              <a:off x="8097840" y="1879560"/>
              <a:ext cx="3478320" cy="649080"/>
            </a:xfrm>
            <a:custGeom>
              <a:avLst/>
              <a:gdLst/>
              <a:ahLst/>
              <a:cxnLst/>
              <a:rect l="0" t="0" r="r" b="b"/>
              <a:pathLst>
                <a:path w="9664" h="1805" fill="norm" stroke="1" extrusionOk="0">
                  <a:moveTo>
                    <a:pt x="300" y="0"/>
                  </a:moveTo>
                  <a:lnTo>
                    <a:pt x="301" y="0"/>
                  </a:lnTo>
                  <a:cubicBezTo>
                    <a:pt x="248" y="0"/>
                    <a:pt x="196" y="14"/>
                    <a:pt x="150" y="40"/>
                  </a:cubicBezTo>
                  <a:cubicBezTo>
                    <a:pt x="105" y="67"/>
                    <a:pt x="67" y="105"/>
                    <a:pt x="40" y="150"/>
                  </a:cubicBezTo>
                  <a:cubicBezTo>
                    <a:pt x="14" y="196"/>
                    <a:pt x="0" y="248"/>
                    <a:pt x="0" y="301"/>
                  </a:cubicBezTo>
                  <a:lnTo>
                    <a:pt x="0" y="1503"/>
                  </a:lnTo>
                  <a:lnTo>
                    <a:pt x="0" y="1503"/>
                  </a:lnTo>
                  <a:cubicBezTo>
                    <a:pt x="0" y="1556"/>
                    <a:pt x="14" y="1608"/>
                    <a:pt x="40" y="1654"/>
                  </a:cubicBezTo>
                  <a:cubicBezTo>
                    <a:pt x="67" y="1699"/>
                    <a:pt x="105" y="1737"/>
                    <a:pt x="150" y="1764"/>
                  </a:cubicBezTo>
                  <a:cubicBezTo>
                    <a:pt x="196" y="1790"/>
                    <a:pt x="248" y="1804"/>
                    <a:pt x="301" y="1804"/>
                  </a:cubicBezTo>
                  <a:lnTo>
                    <a:pt x="9362" y="1804"/>
                  </a:lnTo>
                  <a:lnTo>
                    <a:pt x="9362" y="1804"/>
                  </a:lnTo>
                  <a:cubicBezTo>
                    <a:pt x="9415" y="1804"/>
                    <a:pt x="9467" y="1790"/>
                    <a:pt x="9513" y="1764"/>
                  </a:cubicBezTo>
                  <a:cubicBezTo>
                    <a:pt x="9558" y="1737"/>
                    <a:pt x="9596" y="1699"/>
                    <a:pt x="9623" y="1654"/>
                  </a:cubicBezTo>
                  <a:cubicBezTo>
                    <a:pt x="9649" y="1608"/>
                    <a:pt x="9663" y="1556"/>
                    <a:pt x="9663" y="1503"/>
                  </a:cubicBezTo>
                  <a:lnTo>
                    <a:pt x="9663" y="300"/>
                  </a:lnTo>
                  <a:lnTo>
                    <a:pt x="9663" y="301"/>
                  </a:lnTo>
                  <a:lnTo>
                    <a:pt x="9663" y="301"/>
                  </a:lnTo>
                  <a:cubicBezTo>
                    <a:pt x="9663" y="248"/>
                    <a:pt x="9649" y="196"/>
                    <a:pt x="9623" y="150"/>
                  </a:cubicBezTo>
                  <a:cubicBezTo>
                    <a:pt x="9596" y="105"/>
                    <a:pt x="9558" y="67"/>
                    <a:pt x="9513" y="40"/>
                  </a:cubicBezTo>
                  <a:cubicBezTo>
                    <a:pt x="9467" y="14"/>
                    <a:pt x="9415" y="0"/>
                    <a:pt x="9362" y="0"/>
                  </a:cubicBezTo>
                  <a:lnTo>
                    <a:pt x="300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Опасности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" name="CustomShape 13"/>
            <p:cNvSpPr/>
            <p:nvPr/>
          </p:nvSpPr>
          <p:spPr bwMode="auto">
            <a:xfrm>
              <a:off x="7458120" y="2965320"/>
              <a:ext cx="3564000" cy="688680"/>
            </a:xfrm>
            <a:custGeom>
              <a:avLst/>
              <a:gdLst/>
              <a:ahLst/>
              <a:cxnLst/>
              <a:rect l="0" t="0" r="r" b="b"/>
              <a:pathLst>
                <a:path w="9902" h="1915" fill="norm" stroke="1" extrusionOk="0">
                  <a:moveTo>
                    <a:pt x="319" y="0"/>
                  </a:moveTo>
                  <a:lnTo>
                    <a:pt x="319" y="0"/>
                  </a:lnTo>
                  <a:cubicBezTo>
                    <a:pt x="263" y="0"/>
                    <a:pt x="208" y="15"/>
                    <a:pt x="160" y="43"/>
                  </a:cubicBezTo>
                  <a:cubicBezTo>
                    <a:pt x="111" y="71"/>
                    <a:pt x="71" y="111"/>
                    <a:pt x="43" y="160"/>
                  </a:cubicBezTo>
                  <a:cubicBezTo>
                    <a:pt x="15" y="208"/>
                    <a:pt x="0" y="263"/>
                    <a:pt x="0" y="319"/>
                  </a:cubicBezTo>
                  <a:lnTo>
                    <a:pt x="0" y="1595"/>
                  </a:lnTo>
                  <a:lnTo>
                    <a:pt x="0" y="1595"/>
                  </a:lnTo>
                  <a:cubicBezTo>
                    <a:pt x="0" y="1651"/>
                    <a:pt x="15" y="1706"/>
                    <a:pt x="43" y="1755"/>
                  </a:cubicBezTo>
                  <a:cubicBezTo>
                    <a:pt x="71" y="1803"/>
                    <a:pt x="111" y="1843"/>
                    <a:pt x="160" y="1871"/>
                  </a:cubicBezTo>
                  <a:cubicBezTo>
                    <a:pt x="208" y="1899"/>
                    <a:pt x="263" y="1914"/>
                    <a:pt x="319" y="1914"/>
                  </a:cubicBezTo>
                  <a:lnTo>
                    <a:pt x="9582" y="1914"/>
                  </a:lnTo>
                  <a:lnTo>
                    <a:pt x="9582" y="1914"/>
                  </a:lnTo>
                  <a:cubicBezTo>
                    <a:pt x="9638" y="1914"/>
                    <a:pt x="9693" y="1899"/>
                    <a:pt x="9742" y="1871"/>
                  </a:cubicBezTo>
                  <a:cubicBezTo>
                    <a:pt x="9790" y="1843"/>
                    <a:pt x="9830" y="1803"/>
                    <a:pt x="9858" y="1755"/>
                  </a:cubicBezTo>
                  <a:cubicBezTo>
                    <a:pt x="9886" y="1706"/>
                    <a:pt x="9901" y="1651"/>
                    <a:pt x="9901" y="1595"/>
                  </a:cubicBezTo>
                  <a:lnTo>
                    <a:pt x="9901" y="319"/>
                  </a:lnTo>
                  <a:lnTo>
                    <a:pt x="9901" y="319"/>
                  </a:lnTo>
                  <a:lnTo>
                    <a:pt x="9901" y="319"/>
                  </a:lnTo>
                  <a:cubicBezTo>
                    <a:pt x="9901" y="263"/>
                    <a:pt x="9886" y="208"/>
                    <a:pt x="9858" y="160"/>
                  </a:cubicBezTo>
                  <a:cubicBezTo>
                    <a:pt x="9830" y="111"/>
                    <a:pt x="9790" y="71"/>
                    <a:pt x="9742" y="43"/>
                  </a:cubicBezTo>
                  <a:cubicBezTo>
                    <a:pt x="9693" y="15"/>
                    <a:pt x="9638" y="0"/>
                    <a:pt x="9582" y="0"/>
                  </a:cubicBezTo>
                  <a:lnTo>
                    <a:pt x="319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возникающих при ведении военных конфликтов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" name="CustomShape 14"/>
            <p:cNvSpPr/>
            <p:nvPr/>
          </p:nvSpPr>
          <p:spPr bwMode="auto">
            <a:xfrm>
              <a:off x="7458120" y="3813120"/>
              <a:ext cx="3581640" cy="819000"/>
            </a:xfrm>
            <a:custGeom>
              <a:avLst/>
              <a:gdLst/>
              <a:ahLst/>
              <a:cxnLst/>
              <a:rect l="0" t="0" r="r" b="b"/>
              <a:pathLst>
                <a:path w="9951" h="2277" fill="norm" stroke="1" extrusionOk="0">
                  <a:moveTo>
                    <a:pt x="379" y="0"/>
                  </a:moveTo>
                  <a:lnTo>
                    <a:pt x="379" y="0"/>
                  </a:lnTo>
                  <a:cubicBezTo>
                    <a:pt x="313" y="0"/>
                    <a:pt x="247" y="18"/>
                    <a:pt x="190" y="51"/>
                  </a:cubicBezTo>
                  <a:cubicBezTo>
                    <a:pt x="132" y="84"/>
                    <a:pt x="84" y="132"/>
                    <a:pt x="51" y="190"/>
                  </a:cubicBezTo>
                  <a:cubicBezTo>
                    <a:pt x="18" y="247"/>
                    <a:pt x="0" y="313"/>
                    <a:pt x="0" y="379"/>
                  </a:cubicBezTo>
                  <a:lnTo>
                    <a:pt x="0" y="1896"/>
                  </a:lnTo>
                  <a:lnTo>
                    <a:pt x="0" y="1897"/>
                  </a:lnTo>
                  <a:cubicBezTo>
                    <a:pt x="0" y="1963"/>
                    <a:pt x="18" y="2029"/>
                    <a:pt x="51" y="2086"/>
                  </a:cubicBezTo>
                  <a:cubicBezTo>
                    <a:pt x="84" y="2144"/>
                    <a:pt x="132" y="2192"/>
                    <a:pt x="190" y="2225"/>
                  </a:cubicBezTo>
                  <a:cubicBezTo>
                    <a:pt x="247" y="2258"/>
                    <a:pt x="313" y="2276"/>
                    <a:pt x="379" y="2276"/>
                  </a:cubicBezTo>
                  <a:lnTo>
                    <a:pt x="9570" y="2276"/>
                  </a:lnTo>
                  <a:lnTo>
                    <a:pt x="9571" y="2276"/>
                  </a:lnTo>
                  <a:cubicBezTo>
                    <a:pt x="9637" y="2276"/>
                    <a:pt x="9703" y="2258"/>
                    <a:pt x="9760" y="2225"/>
                  </a:cubicBezTo>
                  <a:cubicBezTo>
                    <a:pt x="9818" y="2192"/>
                    <a:pt x="9866" y="2144"/>
                    <a:pt x="9899" y="2086"/>
                  </a:cubicBezTo>
                  <a:cubicBezTo>
                    <a:pt x="9932" y="2029"/>
                    <a:pt x="9950" y="1963"/>
                    <a:pt x="9950" y="1897"/>
                  </a:cubicBezTo>
                  <a:lnTo>
                    <a:pt x="9949" y="379"/>
                  </a:lnTo>
                  <a:lnTo>
                    <a:pt x="9950" y="379"/>
                  </a:lnTo>
                  <a:lnTo>
                    <a:pt x="9950" y="379"/>
                  </a:lnTo>
                  <a:cubicBezTo>
                    <a:pt x="9950" y="313"/>
                    <a:pt x="9932" y="247"/>
                    <a:pt x="9899" y="190"/>
                  </a:cubicBezTo>
                  <a:cubicBezTo>
                    <a:pt x="9866" y="132"/>
                    <a:pt x="9818" y="84"/>
                    <a:pt x="9760" y="51"/>
                  </a:cubicBezTo>
                  <a:cubicBezTo>
                    <a:pt x="9703" y="18"/>
                    <a:pt x="9637" y="0"/>
                    <a:pt x="9571" y="0"/>
                  </a:cubicBezTo>
                  <a:lnTo>
                    <a:pt x="379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возникающих вследствие этих конфликтов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6" name="CustomShape 15"/>
            <p:cNvSpPr/>
            <p:nvPr/>
          </p:nvSpPr>
          <p:spPr bwMode="auto">
            <a:xfrm>
              <a:off x="7458120" y="4790880"/>
              <a:ext cx="3581640" cy="1162080"/>
            </a:xfrm>
            <a:custGeom>
              <a:avLst/>
              <a:gdLst/>
              <a:ahLst/>
              <a:cxnLst/>
              <a:rect l="0" t="0" r="r" b="b"/>
              <a:pathLst>
                <a:path w="9951" h="3230" fill="norm" stroke="1" extrusionOk="0">
                  <a:moveTo>
                    <a:pt x="538" y="0"/>
                  </a:moveTo>
                  <a:lnTo>
                    <a:pt x="538" y="0"/>
                  </a:lnTo>
                  <a:cubicBezTo>
                    <a:pt x="444" y="0"/>
                    <a:pt x="351" y="25"/>
                    <a:pt x="269" y="72"/>
                  </a:cubicBezTo>
                  <a:cubicBezTo>
                    <a:pt x="187" y="119"/>
                    <a:pt x="119" y="187"/>
                    <a:pt x="72" y="269"/>
                  </a:cubicBezTo>
                  <a:cubicBezTo>
                    <a:pt x="25" y="351"/>
                    <a:pt x="0" y="444"/>
                    <a:pt x="0" y="538"/>
                  </a:cubicBezTo>
                  <a:lnTo>
                    <a:pt x="0" y="2690"/>
                  </a:lnTo>
                  <a:lnTo>
                    <a:pt x="0" y="2691"/>
                  </a:lnTo>
                  <a:cubicBezTo>
                    <a:pt x="0" y="2785"/>
                    <a:pt x="25" y="2878"/>
                    <a:pt x="72" y="2960"/>
                  </a:cubicBezTo>
                  <a:cubicBezTo>
                    <a:pt x="119" y="3042"/>
                    <a:pt x="187" y="3110"/>
                    <a:pt x="269" y="3157"/>
                  </a:cubicBezTo>
                  <a:cubicBezTo>
                    <a:pt x="351" y="3204"/>
                    <a:pt x="444" y="3229"/>
                    <a:pt x="538" y="3229"/>
                  </a:cubicBezTo>
                  <a:lnTo>
                    <a:pt x="9411" y="3228"/>
                  </a:lnTo>
                  <a:lnTo>
                    <a:pt x="9412" y="3229"/>
                  </a:lnTo>
                  <a:cubicBezTo>
                    <a:pt x="9506" y="3229"/>
                    <a:pt x="9599" y="3204"/>
                    <a:pt x="9681" y="3157"/>
                  </a:cubicBezTo>
                  <a:cubicBezTo>
                    <a:pt x="9763" y="3110"/>
                    <a:pt x="9831" y="3042"/>
                    <a:pt x="9878" y="2960"/>
                  </a:cubicBezTo>
                  <a:cubicBezTo>
                    <a:pt x="9925" y="2878"/>
                    <a:pt x="9950" y="2785"/>
                    <a:pt x="9950" y="2691"/>
                  </a:cubicBezTo>
                  <a:lnTo>
                    <a:pt x="9950" y="538"/>
                  </a:lnTo>
                  <a:lnTo>
                    <a:pt x="9950" y="538"/>
                  </a:lnTo>
                  <a:lnTo>
                    <a:pt x="9950" y="538"/>
                  </a:lnTo>
                  <a:cubicBezTo>
                    <a:pt x="9950" y="444"/>
                    <a:pt x="9925" y="351"/>
                    <a:pt x="9878" y="269"/>
                  </a:cubicBezTo>
                  <a:cubicBezTo>
                    <a:pt x="9831" y="187"/>
                    <a:pt x="9763" y="119"/>
                    <a:pt x="9681" y="72"/>
                  </a:cubicBezTo>
                  <a:cubicBezTo>
                    <a:pt x="9599" y="25"/>
                    <a:pt x="9506" y="0"/>
                    <a:pt x="9412" y="0"/>
                  </a:cubicBezTo>
                  <a:lnTo>
                    <a:pt x="538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при угрозе возникновения или возникновении чрезвычайных ситуаций природного и техногенного характера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cxnSp>
          <p:nvCxnSpPr>
            <p:cNvPr id="67" name="Line 16"/>
            <p:cNvCxnSpPr>
              <a:cxnSpLocks/>
            </p:cNvCxnSpPr>
            <p:nvPr/>
          </p:nvCxnSpPr>
          <p:spPr bwMode="auto">
            <a:xfrm flipH="1">
              <a:off x="11021400" y="2202840"/>
              <a:ext cx="554760" cy="110700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FFC000"/>
              </a:solidFill>
              <a:miter/>
              <a:tailEnd type="triangle" w="med" len="med"/>
            </a:ln>
          </p:spPr>
        </p:cxnSp>
        <p:cxnSp>
          <p:nvCxnSpPr>
            <p:cNvPr id="68" name="Line 17"/>
            <p:cNvCxnSpPr>
              <a:cxnSpLocks/>
            </p:cNvCxnSpPr>
            <p:nvPr/>
          </p:nvCxnSpPr>
          <p:spPr bwMode="auto">
            <a:xfrm flipH="1">
              <a:off x="11039760" y="2202840"/>
              <a:ext cx="536760" cy="201996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FFC000"/>
              </a:solidFill>
              <a:miter/>
              <a:tailEnd type="triangle" w="med" len="med"/>
            </a:ln>
          </p:spPr>
        </p:cxnSp>
        <p:cxnSp>
          <p:nvCxnSpPr>
            <p:cNvPr id="69" name="Line 18"/>
            <p:cNvCxnSpPr>
              <a:cxnSpLocks/>
            </p:cNvCxnSpPr>
            <p:nvPr/>
          </p:nvCxnSpPr>
          <p:spPr bwMode="auto">
            <a:xfrm flipH="1">
              <a:off x="11039760" y="2203200"/>
              <a:ext cx="536760" cy="316944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FFC000"/>
              </a:solidFill>
              <a:miter/>
              <a:tailEnd type="triangl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" name="CustomShape 1"/>
          <p:cNvSpPr/>
          <p:nvPr/>
        </p:nvSpPr>
        <p:spPr bwMode="auto">
          <a:xfrm>
            <a:off x="8674200" y="649296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9E1BFAB3-CBA4-48D5-8EB4-4BF90DBF194D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CustomShape 2"/>
          <p:cNvSpPr/>
          <p:nvPr/>
        </p:nvSpPr>
        <p:spPr bwMode="auto">
          <a:xfrm>
            <a:off x="482760" y="276120"/>
            <a:ext cx="10672560" cy="75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СИСТЕМЫ ОПОВЕЩЕНИЯ НАСЕЛЕНИЯ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МОСКОВСКОЙ ОБЛАСТИ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2" name="Схема 1" descr=""/>
          <p:cNvPicPr/>
          <p:nvPr/>
        </p:nvPicPr>
        <p:blipFill>
          <a:blip r:embed="rId2"/>
          <a:stretch/>
        </p:blipFill>
        <p:spPr bwMode="auto">
          <a:xfrm>
            <a:off x="152280" y="1036800"/>
            <a:ext cx="5883480" cy="5681520"/>
          </a:xfrm>
          <a:prstGeom prst="rect">
            <a:avLst/>
          </a:prstGeom>
          <a:ln w="0">
            <a:noFill/>
          </a:ln>
        </p:spPr>
      </p:pic>
      <p:grpSp>
        <p:nvGrpSpPr>
          <p:cNvPr id="73" name="Group 3"/>
          <p:cNvGrpSpPr/>
          <p:nvPr/>
        </p:nvGrpSpPr>
        <p:grpSpPr bwMode="auto">
          <a:xfrm>
            <a:off x="6035760" y="1211400"/>
            <a:ext cx="6003720" cy="5398920"/>
            <a:chOff x="6035760" y="1211400"/>
            <a:chExt cx="6003720" cy="5398920"/>
          </a:xfrm>
        </p:grpSpPr>
        <p:sp>
          <p:nvSpPr>
            <p:cNvPr id="74" name="CustomShape 4"/>
            <p:cNvSpPr/>
            <p:nvPr/>
          </p:nvSpPr>
          <p:spPr bwMode="auto">
            <a:xfrm>
              <a:off x="6842160" y="2324160"/>
              <a:ext cx="5197320" cy="407880"/>
            </a:xfrm>
            <a:custGeom>
              <a:avLst/>
              <a:gdLst/>
              <a:ahLst/>
              <a:cxnLst/>
              <a:rect l="0" t="0" r="r" b="b"/>
              <a:pathLst>
                <a:path w="14439" h="1135" fill="norm" stroke="1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56" y="0"/>
                    <a:pt x="123" y="9"/>
                    <a:pt x="95" y="25"/>
                  </a:cubicBezTo>
                  <a:cubicBezTo>
                    <a:pt x="66" y="42"/>
                    <a:pt x="42" y="66"/>
                    <a:pt x="25" y="95"/>
                  </a:cubicBezTo>
                  <a:cubicBezTo>
                    <a:pt x="9" y="123"/>
                    <a:pt x="0" y="156"/>
                    <a:pt x="0" y="189"/>
                  </a:cubicBezTo>
                  <a:lnTo>
                    <a:pt x="0" y="945"/>
                  </a:lnTo>
                  <a:lnTo>
                    <a:pt x="0" y="945"/>
                  </a:lnTo>
                  <a:cubicBezTo>
                    <a:pt x="0" y="978"/>
                    <a:pt x="9" y="1011"/>
                    <a:pt x="25" y="1040"/>
                  </a:cubicBezTo>
                  <a:cubicBezTo>
                    <a:pt x="42" y="1068"/>
                    <a:pt x="66" y="1092"/>
                    <a:pt x="95" y="1109"/>
                  </a:cubicBezTo>
                  <a:cubicBezTo>
                    <a:pt x="123" y="1125"/>
                    <a:pt x="156" y="1134"/>
                    <a:pt x="189" y="1134"/>
                  </a:cubicBezTo>
                  <a:lnTo>
                    <a:pt x="14249" y="1134"/>
                  </a:lnTo>
                  <a:lnTo>
                    <a:pt x="14249" y="1134"/>
                  </a:lnTo>
                  <a:cubicBezTo>
                    <a:pt x="14282" y="1134"/>
                    <a:pt x="14315" y="1125"/>
                    <a:pt x="14344" y="1109"/>
                  </a:cubicBezTo>
                  <a:cubicBezTo>
                    <a:pt x="14372" y="1092"/>
                    <a:pt x="14396" y="1068"/>
                    <a:pt x="14413" y="1040"/>
                  </a:cubicBezTo>
                  <a:cubicBezTo>
                    <a:pt x="14429" y="1011"/>
                    <a:pt x="14438" y="978"/>
                    <a:pt x="14438" y="945"/>
                  </a:cubicBezTo>
                  <a:lnTo>
                    <a:pt x="14438" y="189"/>
                  </a:lnTo>
                  <a:lnTo>
                    <a:pt x="14438" y="189"/>
                  </a:lnTo>
                  <a:lnTo>
                    <a:pt x="14438" y="189"/>
                  </a:lnTo>
                  <a:cubicBezTo>
                    <a:pt x="14438" y="156"/>
                    <a:pt x="14429" y="123"/>
                    <a:pt x="14413" y="95"/>
                  </a:cubicBezTo>
                  <a:cubicBezTo>
                    <a:pt x="14396" y="66"/>
                    <a:pt x="14372" y="42"/>
                    <a:pt x="14344" y="25"/>
                  </a:cubicBezTo>
                  <a:cubicBezTo>
                    <a:pt x="14315" y="9"/>
                    <a:pt x="14282" y="0"/>
                    <a:pt x="14249" y="0"/>
                  </a:cubicBezTo>
                  <a:lnTo>
                    <a:pt x="189" y="0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Губернатором Московской области 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5" name="CustomShape 5"/>
            <p:cNvSpPr/>
            <p:nvPr/>
          </p:nvSpPr>
          <p:spPr bwMode="auto">
            <a:xfrm>
              <a:off x="6842160" y="3168720"/>
              <a:ext cx="5197320" cy="888840"/>
            </a:xfrm>
            <a:custGeom>
              <a:avLst/>
              <a:gdLst/>
              <a:ahLst/>
              <a:cxnLst/>
              <a:rect l="0" t="0" r="r" b="b"/>
              <a:pathLst>
                <a:path w="14439" h="2471" fill="norm" stroke="1" extrusionOk="0">
                  <a:moveTo>
                    <a:pt x="411" y="0"/>
                  </a:moveTo>
                  <a:lnTo>
                    <a:pt x="412" y="0"/>
                  </a:lnTo>
                  <a:cubicBezTo>
                    <a:pt x="339" y="0"/>
                    <a:pt x="268" y="19"/>
                    <a:pt x="206" y="55"/>
                  </a:cubicBezTo>
                  <a:cubicBezTo>
                    <a:pt x="143" y="91"/>
                    <a:pt x="91" y="143"/>
                    <a:pt x="55" y="206"/>
                  </a:cubicBezTo>
                  <a:cubicBezTo>
                    <a:pt x="19" y="268"/>
                    <a:pt x="0" y="339"/>
                    <a:pt x="0" y="412"/>
                  </a:cubicBezTo>
                  <a:lnTo>
                    <a:pt x="0" y="2058"/>
                  </a:lnTo>
                  <a:lnTo>
                    <a:pt x="0" y="2058"/>
                  </a:lnTo>
                  <a:cubicBezTo>
                    <a:pt x="0" y="2131"/>
                    <a:pt x="19" y="2202"/>
                    <a:pt x="55" y="2264"/>
                  </a:cubicBezTo>
                  <a:cubicBezTo>
                    <a:pt x="91" y="2327"/>
                    <a:pt x="143" y="2379"/>
                    <a:pt x="206" y="2415"/>
                  </a:cubicBezTo>
                  <a:cubicBezTo>
                    <a:pt x="268" y="2451"/>
                    <a:pt x="339" y="2470"/>
                    <a:pt x="412" y="2470"/>
                  </a:cubicBezTo>
                  <a:lnTo>
                    <a:pt x="14026" y="2470"/>
                  </a:lnTo>
                  <a:lnTo>
                    <a:pt x="14026" y="2470"/>
                  </a:lnTo>
                  <a:cubicBezTo>
                    <a:pt x="14099" y="2470"/>
                    <a:pt x="14170" y="2451"/>
                    <a:pt x="14232" y="2415"/>
                  </a:cubicBezTo>
                  <a:cubicBezTo>
                    <a:pt x="14295" y="2379"/>
                    <a:pt x="14347" y="2327"/>
                    <a:pt x="14383" y="2264"/>
                  </a:cubicBezTo>
                  <a:cubicBezTo>
                    <a:pt x="14419" y="2202"/>
                    <a:pt x="14438" y="2131"/>
                    <a:pt x="14438" y="2058"/>
                  </a:cubicBezTo>
                  <a:lnTo>
                    <a:pt x="14438" y="411"/>
                  </a:lnTo>
                  <a:lnTo>
                    <a:pt x="14438" y="412"/>
                  </a:lnTo>
                  <a:lnTo>
                    <a:pt x="14438" y="412"/>
                  </a:lnTo>
                  <a:cubicBezTo>
                    <a:pt x="14438" y="339"/>
                    <a:pt x="14419" y="268"/>
                    <a:pt x="14383" y="206"/>
                  </a:cubicBezTo>
                  <a:cubicBezTo>
                    <a:pt x="14347" y="143"/>
                    <a:pt x="14295" y="91"/>
                    <a:pt x="14232" y="55"/>
                  </a:cubicBezTo>
                  <a:cubicBezTo>
                    <a:pt x="14170" y="19"/>
                    <a:pt x="14099" y="0"/>
                    <a:pt x="14026" y="0"/>
                  </a:cubicBezTo>
                  <a:lnTo>
                    <a:pt x="411" y="0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руководителем органа местного самоуправления муниципального образования Московской области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6" name="CustomShape 6"/>
            <p:cNvSpPr/>
            <p:nvPr/>
          </p:nvSpPr>
          <p:spPr bwMode="auto">
            <a:xfrm>
              <a:off x="6842160" y="4407120"/>
              <a:ext cx="5197320" cy="396720"/>
            </a:xfrm>
            <a:custGeom>
              <a:avLst/>
              <a:gdLst/>
              <a:ahLst/>
              <a:cxnLst/>
              <a:rect l="0" t="0" r="r" b="b"/>
              <a:pathLst>
                <a:path w="14439" h="1104" fill="norm" stroke="1" extrusionOk="0">
                  <a:moveTo>
                    <a:pt x="183" y="0"/>
                  </a:moveTo>
                  <a:lnTo>
                    <a:pt x="184" y="0"/>
                  </a:lnTo>
                  <a:cubicBezTo>
                    <a:pt x="152" y="0"/>
                    <a:pt x="120" y="8"/>
                    <a:pt x="92" y="25"/>
                  </a:cubicBezTo>
                  <a:cubicBezTo>
                    <a:pt x="64" y="41"/>
                    <a:pt x="41" y="64"/>
                    <a:pt x="25" y="92"/>
                  </a:cubicBezTo>
                  <a:cubicBezTo>
                    <a:pt x="8" y="120"/>
                    <a:pt x="0" y="152"/>
                    <a:pt x="0" y="184"/>
                  </a:cubicBezTo>
                  <a:lnTo>
                    <a:pt x="0" y="919"/>
                  </a:lnTo>
                  <a:lnTo>
                    <a:pt x="0" y="919"/>
                  </a:lnTo>
                  <a:cubicBezTo>
                    <a:pt x="0" y="951"/>
                    <a:pt x="8" y="983"/>
                    <a:pt x="25" y="1011"/>
                  </a:cubicBezTo>
                  <a:cubicBezTo>
                    <a:pt x="41" y="1039"/>
                    <a:pt x="64" y="1062"/>
                    <a:pt x="92" y="1078"/>
                  </a:cubicBezTo>
                  <a:cubicBezTo>
                    <a:pt x="120" y="1095"/>
                    <a:pt x="152" y="1103"/>
                    <a:pt x="184" y="1103"/>
                  </a:cubicBezTo>
                  <a:lnTo>
                    <a:pt x="14254" y="1103"/>
                  </a:lnTo>
                  <a:lnTo>
                    <a:pt x="14254" y="1103"/>
                  </a:lnTo>
                  <a:cubicBezTo>
                    <a:pt x="14286" y="1103"/>
                    <a:pt x="14318" y="1095"/>
                    <a:pt x="14346" y="1078"/>
                  </a:cubicBezTo>
                  <a:cubicBezTo>
                    <a:pt x="14374" y="1062"/>
                    <a:pt x="14397" y="1039"/>
                    <a:pt x="14413" y="1011"/>
                  </a:cubicBezTo>
                  <a:cubicBezTo>
                    <a:pt x="14430" y="983"/>
                    <a:pt x="14438" y="951"/>
                    <a:pt x="14438" y="919"/>
                  </a:cubicBezTo>
                  <a:lnTo>
                    <a:pt x="14438" y="183"/>
                  </a:lnTo>
                  <a:lnTo>
                    <a:pt x="14438" y="184"/>
                  </a:lnTo>
                  <a:lnTo>
                    <a:pt x="14438" y="184"/>
                  </a:lnTo>
                  <a:cubicBezTo>
                    <a:pt x="14438" y="152"/>
                    <a:pt x="14430" y="120"/>
                    <a:pt x="14413" y="92"/>
                  </a:cubicBezTo>
                  <a:cubicBezTo>
                    <a:pt x="14397" y="64"/>
                    <a:pt x="14374" y="41"/>
                    <a:pt x="14346" y="25"/>
                  </a:cubicBezTo>
                  <a:cubicBezTo>
                    <a:pt x="14318" y="8"/>
                    <a:pt x="14286" y="0"/>
                    <a:pt x="14254" y="0"/>
                  </a:cubicBezTo>
                  <a:lnTo>
                    <a:pt x="183" y="0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руководителем организации (объекта)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" name="CustomShape 7"/>
            <p:cNvSpPr/>
            <p:nvPr/>
          </p:nvSpPr>
          <p:spPr bwMode="auto">
            <a:xfrm>
              <a:off x="6842160" y="5297760"/>
              <a:ext cx="5197320" cy="1312560"/>
            </a:xfrm>
            <a:custGeom>
              <a:avLst/>
              <a:gdLst/>
              <a:ahLst/>
              <a:cxnLst/>
              <a:rect l="0" t="0" r="r" b="b"/>
              <a:pathLst>
                <a:path w="14439" h="3648" fill="norm" stroke="1" extrusionOk="0">
                  <a:moveTo>
                    <a:pt x="607" y="0"/>
                  </a:moveTo>
                  <a:lnTo>
                    <a:pt x="608" y="0"/>
                  </a:lnTo>
                  <a:cubicBezTo>
                    <a:pt x="501" y="0"/>
                    <a:pt x="396" y="28"/>
                    <a:pt x="304" y="81"/>
                  </a:cubicBezTo>
                  <a:cubicBezTo>
                    <a:pt x="212" y="135"/>
                    <a:pt x="135" y="212"/>
                    <a:pt x="81" y="304"/>
                  </a:cubicBezTo>
                  <a:cubicBezTo>
                    <a:pt x="28" y="396"/>
                    <a:pt x="0" y="501"/>
                    <a:pt x="0" y="608"/>
                  </a:cubicBezTo>
                  <a:lnTo>
                    <a:pt x="0" y="3039"/>
                  </a:lnTo>
                  <a:lnTo>
                    <a:pt x="0" y="3039"/>
                  </a:lnTo>
                  <a:cubicBezTo>
                    <a:pt x="0" y="3146"/>
                    <a:pt x="28" y="3251"/>
                    <a:pt x="81" y="3343"/>
                  </a:cubicBezTo>
                  <a:cubicBezTo>
                    <a:pt x="135" y="3435"/>
                    <a:pt x="212" y="3512"/>
                    <a:pt x="304" y="3566"/>
                  </a:cubicBezTo>
                  <a:cubicBezTo>
                    <a:pt x="396" y="3619"/>
                    <a:pt x="501" y="3647"/>
                    <a:pt x="608" y="3647"/>
                  </a:cubicBezTo>
                  <a:lnTo>
                    <a:pt x="13830" y="3647"/>
                  </a:lnTo>
                  <a:lnTo>
                    <a:pt x="13830" y="3647"/>
                  </a:lnTo>
                  <a:cubicBezTo>
                    <a:pt x="13937" y="3647"/>
                    <a:pt x="14042" y="3619"/>
                    <a:pt x="14134" y="3566"/>
                  </a:cubicBezTo>
                  <a:cubicBezTo>
                    <a:pt x="14226" y="3512"/>
                    <a:pt x="14303" y="3435"/>
                    <a:pt x="14357" y="3343"/>
                  </a:cubicBezTo>
                  <a:cubicBezTo>
                    <a:pt x="14410" y="3251"/>
                    <a:pt x="14438" y="3146"/>
                    <a:pt x="14438" y="3039"/>
                  </a:cubicBezTo>
                  <a:lnTo>
                    <a:pt x="14438" y="607"/>
                  </a:lnTo>
                  <a:lnTo>
                    <a:pt x="14438" y="608"/>
                  </a:lnTo>
                  <a:lnTo>
                    <a:pt x="14438" y="608"/>
                  </a:lnTo>
                  <a:cubicBezTo>
                    <a:pt x="14438" y="501"/>
                    <a:pt x="14410" y="396"/>
                    <a:pt x="14357" y="304"/>
                  </a:cubicBezTo>
                  <a:cubicBezTo>
                    <a:pt x="14303" y="212"/>
                    <a:pt x="14226" y="135"/>
                    <a:pt x="14134" y="81"/>
                  </a:cubicBezTo>
                  <a:cubicBezTo>
                    <a:pt x="14042" y="28"/>
                    <a:pt x="13937" y="0"/>
                    <a:pt x="13830" y="0"/>
                  </a:cubicBezTo>
                  <a:lnTo>
                    <a:pt x="607" y="0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осуществляется в автоматическом режиме от систем мониторинга опасных природных явлений и техногенных процессов или в автоматизированном режиме по решению соответствующих должностных лиц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" name="CustomShape 8"/>
            <p:cNvSpPr/>
            <p:nvPr/>
          </p:nvSpPr>
          <p:spPr bwMode="auto">
            <a:xfrm>
              <a:off x="6842160" y="1211400"/>
              <a:ext cx="5197320" cy="739800"/>
            </a:xfrm>
            <a:custGeom>
              <a:avLst/>
              <a:gdLst/>
              <a:ahLst/>
              <a:cxnLst/>
              <a:rect l="0" t="0" r="r" b="b"/>
              <a:pathLst>
                <a:path w="14439" h="2057" fill="norm" stroke="1" extrusionOk="0">
                  <a:moveTo>
                    <a:pt x="342" y="0"/>
                  </a:moveTo>
                  <a:lnTo>
                    <a:pt x="343" y="0"/>
                  </a:lnTo>
                  <a:cubicBezTo>
                    <a:pt x="283" y="0"/>
                    <a:pt x="223" y="16"/>
                    <a:pt x="171" y="46"/>
                  </a:cubicBezTo>
                  <a:cubicBezTo>
                    <a:pt x="119" y="76"/>
                    <a:pt x="76" y="119"/>
                    <a:pt x="46" y="171"/>
                  </a:cubicBezTo>
                  <a:cubicBezTo>
                    <a:pt x="16" y="223"/>
                    <a:pt x="0" y="283"/>
                    <a:pt x="0" y="343"/>
                  </a:cubicBezTo>
                  <a:lnTo>
                    <a:pt x="0" y="1713"/>
                  </a:lnTo>
                  <a:lnTo>
                    <a:pt x="0" y="1713"/>
                  </a:lnTo>
                  <a:cubicBezTo>
                    <a:pt x="0" y="1773"/>
                    <a:pt x="16" y="1833"/>
                    <a:pt x="46" y="1885"/>
                  </a:cubicBezTo>
                  <a:cubicBezTo>
                    <a:pt x="76" y="1937"/>
                    <a:pt x="119" y="1980"/>
                    <a:pt x="171" y="2010"/>
                  </a:cubicBezTo>
                  <a:cubicBezTo>
                    <a:pt x="223" y="2040"/>
                    <a:pt x="283" y="2056"/>
                    <a:pt x="343" y="2056"/>
                  </a:cubicBezTo>
                  <a:lnTo>
                    <a:pt x="14095" y="2056"/>
                  </a:lnTo>
                  <a:lnTo>
                    <a:pt x="14095" y="2056"/>
                  </a:lnTo>
                  <a:cubicBezTo>
                    <a:pt x="14155" y="2056"/>
                    <a:pt x="14215" y="2040"/>
                    <a:pt x="14267" y="2010"/>
                  </a:cubicBezTo>
                  <a:cubicBezTo>
                    <a:pt x="14319" y="1980"/>
                    <a:pt x="14362" y="1937"/>
                    <a:pt x="14392" y="1885"/>
                  </a:cubicBezTo>
                  <a:cubicBezTo>
                    <a:pt x="14422" y="1833"/>
                    <a:pt x="14438" y="1773"/>
                    <a:pt x="14438" y="1713"/>
                  </a:cubicBezTo>
                  <a:lnTo>
                    <a:pt x="14438" y="342"/>
                  </a:lnTo>
                  <a:lnTo>
                    <a:pt x="14438" y="343"/>
                  </a:lnTo>
                  <a:lnTo>
                    <a:pt x="14438" y="343"/>
                  </a:lnTo>
                  <a:cubicBezTo>
                    <a:pt x="14438" y="283"/>
                    <a:pt x="14422" y="223"/>
                    <a:pt x="14392" y="171"/>
                  </a:cubicBezTo>
                  <a:cubicBezTo>
                    <a:pt x="14362" y="119"/>
                    <a:pt x="14319" y="76"/>
                    <a:pt x="14267" y="46"/>
                  </a:cubicBezTo>
                  <a:cubicBezTo>
                    <a:pt x="14215" y="16"/>
                    <a:pt x="14155" y="0"/>
                    <a:pt x="14095" y="0"/>
                  </a:cubicBezTo>
                  <a:lnTo>
                    <a:pt x="342" y="0"/>
                  </a:lnTo>
                </a:path>
              </a:pathLst>
            </a:custGeom>
            <a:gradFill rotWithShape="0">
              <a:gsLst>
                <a:gs pos="0">
                  <a:srgbClr val="F18C55"/>
                </a:gs>
                <a:gs pos="100000">
                  <a:srgbClr val="E56B17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Решение о задействовании системы оповещения принимаются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9" name="Line 9"/>
            <p:cNvSpPr/>
            <p:nvPr/>
          </p:nvSpPr>
          <p:spPr bwMode="auto">
            <a:xfrm>
              <a:off x="9441000" y="1951200"/>
              <a:ext cx="0" cy="372960"/>
            </a:xfrm>
            <a:prstGeom prst="line">
              <a:avLst/>
            </a:prstGeom>
            <a:ln w="190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" name="Line 10"/>
            <p:cNvSpPr/>
            <p:nvPr/>
          </p:nvSpPr>
          <p:spPr bwMode="auto">
            <a:xfrm>
              <a:off x="9441000" y="2732040"/>
              <a:ext cx="0" cy="436320"/>
            </a:xfrm>
            <a:prstGeom prst="line">
              <a:avLst/>
            </a:prstGeom>
            <a:ln w="190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" name="Line 11"/>
            <p:cNvSpPr/>
            <p:nvPr/>
          </p:nvSpPr>
          <p:spPr bwMode="auto">
            <a:xfrm>
              <a:off x="9441000" y="4057560"/>
              <a:ext cx="0" cy="349200"/>
            </a:xfrm>
            <a:prstGeom prst="line">
              <a:avLst/>
            </a:prstGeom>
            <a:ln w="190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Line 12"/>
            <p:cNvSpPr/>
            <p:nvPr/>
          </p:nvSpPr>
          <p:spPr bwMode="auto">
            <a:xfrm>
              <a:off x="9441000" y="4803840"/>
              <a:ext cx="0" cy="493560"/>
            </a:xfrm>
            <a:prstGeom prst="line">
              <a:avLst/>
            </a:prstGeom>
            <a:ln w="190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CustomShape 13"/>
            <p:cNvSpPr/>
            <p:nvPr/>
          </p:nvSpPr>
          <p:spPr bwMode="auto">
            <a:xfrm>
              <a:off x="6035760" y="2416320"/>
              <a:ext cx="636480" cy="239400"/>
            </a:xfrm>
            <a:custGeom>
              <a:avLst/>
              <a:gdLst/>
              <a:ahLst/>
              <a:cxnLst/>
              <a:rect l="0" t="0" r="r" b="b"/>
              <a:pathLst>
                <a:path w="1770" h="667" fill="norm" stroke="1" extrusionOk="0">
                  <a:moveTo>
                    <a:pt x="1769" y="166"/>
                  </a:moveTo>
                  <a:lnTo>
                    <a:pt x="332" y="166"/>
                  </a:lnTo>
                  <a:lnTo>
                    <a:pt x="332" y="0"/>
                  </a:lnTo>
                  <a:lnTo>
                    <a:pt x="0" y="333"/>
                  </a:lnTo>
                  <a:lnTo>
                    <a:pt x="332" y="666"/>
                  </a:lnTo>
                  <a:lnTo>
                    <a:pt x="332" y="499"/>
                  </a:lnTo>
                  <a:lnTo>
                    <a:pt x="1769" y="499"/>
                  </a:lnTo>
                  <a:lnTo>
                    <a:pt x="1769" y="166"/>
                  </a:lnTo>
                </a:path>
              </a:pathLst>
            </a:custGeom>
            <a:solidFill>
              <a:srgbClr val="ED7D31"/>
            </a:solidFill>
            <a:ln w="19080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" name="CustomShape 14"/>
            <p:cNvSpPr/>
            <p:nvPr/>
          </p:nvSpPr>
          <p:spPr bwMode="auto">
            <a:xfrm>
              <a:off x="6076800" y="5718240"/>
              <a:ext cx="634680" cy="237960"/>
            </a:xfrm>
            <a:custGeom>
              <a:avLst/>
              <a:gdLst/>
              <a:ahLst/>
              <a:cxnLst/>
              <a:rect l="0" t="0" r="r" b="b"/>
              <a:pathLst>
                <a:path w="1765" h="663" fill="norm" stroke="1" extrusionOk="0">
                  <a:moveTo>
                    <a:pt x="1764" y="165"/>
                  </a:moveTo>
                  <a:lnTo>
                    <a:pt x="330" y="165"/>
                  </a:lnTo>
                  <a:lnTo>
                    <a:pt x="330" y="0"/>
                  </a:lnTo>
                  <a:lnTo>
                    <a:pt x="0" y="331"/>
                  </a:lnTo>
                  <a:lnTo>
                    <a:pt x="330" y="662"/>
                  </a:lnTo>
                  <a:lnTo>
                    <a:pt x="330" y="496"/>
                  </a:lnTo>
                  <a:lnTo>
                    <a:pt x="1764" y="496"/>
                  </a:lnTo>
                  <a:lnTo>
                    <a:pt x="1764" y="165"/>
                  </a:lnTo>
                </a:path>
              </a:pathLst>
            </a:custGeom>
            <a:solidFill>
              <a:srgbClr val="ED7D31"/>
            </a:solidFill>
            <a:ln w="19080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" name="CustomShape 15"/>
            <p:cNvSpPr/>
            <p:nvPr/>
          </p:nvSpPr>
          <p:spPr bwMode="auto">
            <a:xfrm>
              <a:off x="6035760" y="4487760"/>
              <a:ext cx="636480" cy="239400"/>
            </a:xfrm>
            <a:custGeom>
              <a:avLst/>
              <a:gdLst/>
              <a:ahLst/>
              <a:cxnLst/>
              <a:rect l="0" t="0" r="r" b="b"/>
              <a:pathLst>
                <a:path w="1770" h="667" fill="norm" stroke="1" extrusionOk="0">
                  <a:moveTo>
                    <a:pt x="1769" y="166"/>
                  </a:moveTo>
                  <a:lnTo>
                    <a:pt x="332" y="166"/>
                  </a:lnTo>
                  <a:lnTo>
                    <a:pt x="332" y="0"/>
                  </a:lnTo>
                  <a:lnTo>
                    <a:pt x="0" y="333"/>
                  </a:lnTo>
                  <a:lnTo>
                    <a:pt x="332" y="666"/>
                  </a:lnTo>
                  <a:lnTo>
                    <a:pt x="332" y="499"/>
                  </a:lnTo>
                  <a:lnTo>
                    <a:pt x="1769" y="499"/>
                  </a:lnTo>
                  <a:lnTo>
                    <a:pt x="1769" y="166"/>
                  </a:lnTo>
                </a:path>
              </a:pathLst>
            </a:custGeom>
            <a:solidFill>
              <a:srgbClr val="ED7D31"/>
            </a:solidFill>
            <a:ln w="19080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6" name="CustomShape 16"/>
            <p:cNvSpPr/>
            <p:nvPr/>
          </p:nvSpPr>
          <p:spPr bwMode="auto">
            <a:xfrm>
              <a:off x="6076800" y="3494160"/>
              <a:ext cx="634680" cy="237960"/>
            </a:xfrm>
            <a:custGeom>
              <a:avLst/>
              <a:gdLst/>
              <a:ahLst/>
              <a:cxnLst/>
              <a:rect l="0" t="0" r="r" b="b"/>
              <a:pathLst>
                <a:path w="1765" h="663" fill="norm" stroke="1" extrusionOk="0">
                  <a:moveTo>
                    <a:pt x="1764" y="165"/>
                  </a:moveTo>
                  <a:lnTo>
                    <a:pt x="330" y="165"/>
                  </a:lnTo>
                  <a:lnTo>
                    <a:pt x="330" y="0"/>
                  </a:lnTo>
                  <a:lnTo>
                    <a:pt x="0" y="331"/>
                  </a:lnTo>
                  <a:lnTo>
                    <a:pt x="330" y="662"/>
                  </a:lnTo>
                  <a:lnTo>
                    <a:pt x="330" y="496"/>
                  </a:lnTo>
                  <a:lnTo>
                    <a:pt x="1764" y="496"/>
                  </a:lnTo>
                  <a:lnTo>
                    <a:pt x="1764" y="165"/>
                  </a:lnTo>
                </a:path>
              </a:pathLst>
            </a:custGeom>
            <a:solidFill>
              <a:srgbClr val="ED7D31"/>
            </a:solidFill>
            <a:ln w="19080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 bwMode="auto">
          <a:xfrm>
            <a:off x="8610480" y="63565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53C19105-C69D-478E-9AA2-D7B9D8479ACE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CustomShape 2"/>
          <p:cNvSpPr/>
          <p:nvPr/>
        </p:nvSpPr>
        <p:spPr bwMode="auto">
          <a:xfrm>
            <a:off x="406439" y="222120"/>
            <a:ext cx="10672560" cy="75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КОМПЛЕКСНАЯ СИСТЕМА ЭКСТРЕННОГО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ОПОВЕЩЕНИЯ НАСЕЛЕНИЯ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9" name="Group 3"/>
          <p:cNvGrpSpPr/>
          <p:nvPr/>
        </p:nvGrpSpPr>
        <p:grpSpPr bwMode="auto">
          <a:xfrm>
            <a:off x="406439" y="1263600"/>
            <a:ext cx="11557079" cy="1400400"/>
            <a:chOff x="406439" y="1263600"/>
            <a:chExt cx="11557079" cy="1400400"/>
          </a:xfrm>
        </p:grpSpPr>
        <p:sp>
          <p:nvSpPr>
            <p:cNvPr id="90" name="CustomShape 4"/>
            <p:cNvSpPr/>
            <p:nvPr/>
          </p:nvSpPr>
          <p:spPr bwMode="auto">
            <a:xfrm>
              <a:off x="406439" y="1452240"/>
              <a:ext cx="3790800" cy="1020960"/>
            </a:xfrm>
            <a:custGeom>
              <a:avLst/>
              <a:gdLst/>
              <a:ahLst/>
              <a:cxnLst/>
              <a:rect l="0" t="0" r="r" b="b"/>
              <a:pathLst>
                <a:path w="10532" h="2838" fill="norm" stroke="1" extrusionOk="0">
                  <a:moveTo>
                    <a:pt x="472" y="0"/>
                  </a:moveTo>
                  <a:lnTo>
                    <a:pt x="473" y="0"/>
                  </a:lnTo>
                  <a:cubicBezTo>
                    <a:pt x="390" y="0"/>
                    <a:pt x="308" y="22"/>
                    <a:pt x="236" y="63"/>
                  </a:cubicBezTo>
                  <a:cubicBezTo>
                    <a:pt x="165" y="105"/>
                    <a:pt x="105" y="165"/>
                    <a:pt x="63" y="236"/>
                  </a:cubicBezTo>
                  <a:cubicBezTo>
                    <a:pt x="22" y="308"/>
                    <a:pt x="0" y="390"/>
                    <a:pt x="0" y="473"/>
                  </a:cubicBezTo>
                  <a:lnTo>
                    <a:pt x="0" y="2364"/>
                  </a:lnTo>
                  <a:lnTo>
                    <a:pt x="0" y="2364"/>
                  </a:lnTo>
                  <a:cubicBezTo>
                    <a:pt x="0" y="2447"/>
                    <a:pt x="22" y="2529"/>
                    <a:pt x="63" y="2601"/>
                  </a:cubicBezTo>
                  <a:cubicBezTo>
                    <a:pt x="105" y="2672"/>
                    <a:pt x="165" y="2732"/>
                    <a:pt x="236" y="2774"/>
                  </a:cubicBezTo>
                  <a:cubicBezTo>
                    <a:pt x="308" y="2815"/>
                    <a:pt x="390" y="2837"/>
                    <a:pt x="473" y="2837"/>
                  </a:cubicBezTo>
                  <a:lnTo>
                    <a:pt x="10058" y="2837"/>
                  </a:lnTo>
                  <a:lnTo>
                    <a:pt x="10058" y="2837"/>
                  </a:lnTo>
                  <a:cubicBezTo>
                    <a:pt x="10141" y="2837"/>
                    <a:pt x="10223" y="2815"/>
                    <a:pt x="10295" y="2774"/>
                  </a:cubicBezTo>
                  <a:cubicBezTo>
                    <a:pt x="10366" y="2732"/>
                    <a:pt x="10426" y="2672"/>
                    <a:pt x="10468" y="2601"/>
                  </a:cubicBezTo>
                  <a:cubicBezTo>
                    <a:pt x="10509" y="2529"/>
                    <a:pt x="10531" y="2447"/>
                    <a:pt x="10531" y="2364"/>
                  </a:cubicBezTo>
                  <a:lnTo>
                    <a:pt x="10531" y="472"/>
                  </a:lnTo>
                  <a:lnTo>
                    <a:pt x="10531" y="473"/>
                  </a:lnTo>
                  <a:lnTo>
                    <a:pt x="10531" y="473"/>
                  </a:lnTo>
                  <a:cubicBezTo>
                    <a:pt x="10531" y="390"/>
                    <a:pt x="10509" y="308"/>
                    <a:pt x="10468" y="236"/>
                  </a:cubicBezTo>
                  <a:cubicBezTo>
                    <a:pt x="10426" y="165"/>
                    <a:pt x="10366" y="105"/>
                    <a:pt x="10295" y="63"/>
                  </a:cubicBezTo>
                  <a:cubicBezTo>
                    <a:pt x="10223" y="22"/>
                    <a:pt x="10141" y="0"/>
                    <a:pt x="10058" y="0"/>
                  </a:cubicBezTo>
                  <a:lnTo>
                    <a:pt x="472" y="0"/>
                  </a:lnTo>
                </a:path>
              </a:pathLst>
            </a:custGeom>
            <a:gradFill rotWithShape="0">
              <a:gsLst>
                <a:gs pos="0">
                  <a:srgbClr val="81B861"/>
                </a:gs>
                <a:gs pos="100000">
                  <a:srgbClr val="61A235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1" u="sng" strike="noStrike" spc="-1">
                  <a:solidFill>
                    <a:srgbClr val="FFFFFF"/>
                  </a:solidFill>
                  <a:latin typeface="Century Schoolbook"/>
                </a:rPr>
                <a:t>Основная задача</a:t>
              </a:r>
              <a:r>
                <a:rPr lang="ru-RU" sz="1800" b="1" strike="noStrike" spc="-1">
                  <a:solidFill>
                    <a:srgbClr val="FFFFFF"/>
                  </a:solidFill>
                  <a:latin typeface="Century Schoolbook"/>
                </a:rPr>
                <a:t> </a:t>
              </a: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КСЭОН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CustomShape 5"/>
            <p:cNvSpPr/>
            <p:nvPr/>
          </p:nvSpPr>
          <p:spPr bwMode="auto">
            <a:xfrm>
              <a:off x="5257800" y="1263600"/>
              <a:ext cx="6705720" cy="1400400"/>
            </a:xfrm>
            <a:custGeom>
              <a:avLst/>
              <a:gdLst/>
              <a:ahLst/>
              <a:cxnLst/>
              <a:rect l="0" t="0" r="r" b="b"/>
              <a:pathLst>
                <a:path w="18629" h="3892" fill="norm" stroke="1" extrusionOk="0">
                  <a:moveTo>
                    <a:pt x="648" y="0"/>
                  </a:moveTo>
                  <a:lnTo>
                    <a:pt x="649" y="0"/>
                  </a:lnTo>
                  <a:cubicBezTo>
                    <a:pt x="535" y="0"/>
                    <a:pt x="423" y="30"/>
                    <a:pt x="324" y="87"/>
                  </a:cubicBezTo>
                  <a:cubicBezTo>
                    <a:pt x="226" y="144"/>
                    <a:pt x="144" y="226"/>
                    <a:pt x="87" y="324"/>
                  </a:cubicBezTo>
                  <a:cubicBezTo>
                    <a:pt x="30" y="423"/>
                    <a:pt x="0" y="535"/>
                    <a:pt x="0" y="649"/>
                  </a:cubicBezTo>
                  <a:lnTo>
                    <a:pt x="0" y="3242"/>
                  </a:lnTo>
                  <a:lnTo>
                    <a:pt x="0" y="3243"/>
                  </a:lnTo>
                  <a:cubicBezTo>
                    <a:pt x="0" y="3356"/>
                    <a:pt x="30" y="3468"/>
                    <a:pt x="87" y="3567"/>
                  </a:cubicBezTo>
                  <a:cubicBezTo>
                    <a:pt x="144" y="3665"/>
                    <a:pt x="226" y="3747"/>
                    <a:pt x="324" y="3804"/>
                  </a:cubicBezTo>
                  <a:cubicBezTo>
                    <a:pt x="423" y="3861"/>
                    <a:pt x="535" y="3891"/>
                    <a:pt x="649" y="3891"/>
                  </a:cubicBezTo>
                  <a:lnTo>
                    <a:pt x="17979" y="3890"/>
                  </a:lnTo>
                  <a:lnTo>
                    <a:pt x="17980" y="3891"/>
                  </a:lnTo>
                  <a:cubicBezTo>
                    <a:pt x="18093" y="3891"/>
                    <a:pt x="18205" y="3861"/>
                    <a:pt x="18304" y="3804"/>
                  </a:cubicBezTo>
                  <a:cubicBezTo>
                    <a:pt x="18402" y="3747"/>
                    <a:pt x="18484" y="3665"/>
                    <a:pt x="18541" y="3567"/>
                  </a:cubicBezTo>
                  <a:cubicBezTo>
                    <a:pt x="18598" y="3468"/>
                    <a:pt x="18628" y="3356"/>
                    <a:pt x="18628" y="3243"/>
                  </a:cubicBezTo>
                  <a:lnTo>
                    <a:pt x="18628" y="648"/>
                  </a:lnTo>
                  <a:lnTo>
                    <a:pt x="18628" y="649"/>
                  </a:lnTo>
                  <a:lnTo>
                    <a:pt x="18628" y="649"/>
                  </a:lnTo>
                  <a:cubicBezTo>
                    <a:pt x="18628" y="535"/>
                    <a:pt x="18598" y="423"/>
                    <a:pt x="18541" y="324"/>
                  </a:cubicBezTo>
                  <a:cubicBezTo>
                    <a:pt x="18484" y="226"/>
                    <a:pt x="18402" y="144"/>
                    <a:pt x="18304" y="87"/>
                  </a:cubicBezTo>
                  <a:cubicBezTo>
                    <a:pt x="18205" y="30"/>
                    <a:pt x="18093" y="0"/>
                    <a:pt x="17980" y="0"/>
                  </a:cubicBezTo>
                  <a:lnTo>
                    <a:pt x="648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70AD47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1" i="1" strike="noStrike" spc="-1">
                  <a:solidFill>
                    <a:srgbClr val="000000"/>
                  </a:solidFill>
                  <a:latin typeface="Century Schoolbook"/>
                </a:rPr>
                <a:t>обеспечение доведения </a:t>
              </a: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сигналов оповещения и экстренной информации </a:t>
              </a:r>
              <a:r>
                <a:rPr lang="ru-RU" sz="1800" b="1" i="1" strike="noStrike" spc="-1">
                  <a:solidFill>
                    <a:srgbClr val="000000"/>
                  </a:solidFill>
                  <a:latin typeface="Century Schoolbook"/>
                </a:rPr>
                <a:t>до людей</a:t>
              </a: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, находящихся в зонах экстренного оповещения населения, а также </a:t>
              </a:r>
              <a:r>
                <a:rPr lang="ru-RU" sz="1800" b="1" i="1" strike="noStrike" spc="-1">
                  <a:solidFill>
                    <a:srgbClr val="000000"/>
                  </a:solidFill>
                  <a:latin typeface="Century Schoolbook"/>
                </a:rPr>
                <a:t>органов управления МОСЧС соответствующего уровня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CustomShape 6"/>
            <p:cNvSpPr/>
            <p:nvPr/>
          </p:nvSpPr>
          <p:spPr bwMode="auto">
            <a:xfrm>
              <a:off x="4317840" y="1832040"/>
              <a:ext cx="819000" cy="263520"/>
            </a:xfrm>
            <a:custGeom>
              <a:avLst/>
              <a:gdLst/>
              <a:ahLst/>
              <a:cxnLst/>
              <a:rect l="0" t="0" r="r" b="b"/>
              <a:pathLst>
                <a:path w="2277" h="734" fill="norm" stroke="1" extrusionOk="0">
                  <a:moveTo>
                    <a:pt x="0" y="183"/>
                  </a:moveTo>
                  <a:lnTo>
                    <a:pt x="1909" y="183"/>
                  </a:lnTo>
                  <a:lnTo>
                    <a:pt x="1909" y="0"/>
                  </a:lnTo>
                  <a:lnTo>
                    <a:pt x="2276" y="366"/>
                  </a:lnTo>
                  <a:lnTo>
                    <a:pt x="1909" y="733"/>
                  </a:lnTo>
                  <a:lnTo>
                    <a:pt x="1909" y="549"/>
                  </a:lnTo>
                  <a:lnTo>
                    <a:pt x="0" y="549"/>
                  </a:lnTo>
                  <a:lnTo>
                    <a:pt x="0" y="183"/>
                  </a:lnTo>
                </a:path>
              </a:pathLst>
            </a:custGeom>
            <a:gradFill rotWithShape="0">
              <a:gsLst>
                <a:gs pos="0">
                  <a:srgbClr val="81B861"/>
                </a:gs>
                <a:gs pos="100000">
                  <a:srgbClr val="61A235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93" name="Group 7"/>
          <p:cNvGrpSpPr/>
          <p:nvPr/>
        </p:nvGrpSpPr>
        <p:grpSpPr bwMode="auto">
          <a:xfrm>
            <a:off x="210960" y="2900519"/>
            <a:ext cx="11752560" cy="3821040"/>
            <a:chOff x="210960" y="2900519"/>
            <a:chExt cx="11752560" cy="3821040"/>
          </a:xfrm>
        </p:grpSpPr>
        <p:grpSp>
          <p:nvGrpSpPr>
            <p:cNvPr id="94" name="Group 8"/>
            <p:cNvGrpSpPr/>
            <p:nvPr/>
          </p:nvGrpSpPr>
          <p:grpSpPr bwMode="auto">
            <a:xfrm>
              <a:off x="210960" y="2900519"/>
              <a:ext cx="11752560" cy="3441600"/>
              <a:chOff x="210960" y="2900519"/>
              <a:chExt cx="11752560" cy="3441600"/>
            </a:xfrm>
          </p:grpSpPr>
          <p:pic>
            <p:nvPicPr>
              <p:cNvPr id="95" name="Рисунок 6" descr=""/>
              <p:cNvPicPr/>
              <p:nvPr/>
            </p:nvPicPr>
            <p:blipFill>
              <a:blip r:embed="rId2"/>
              <a:stretch/>
            </p:blipFill>
            <p:spPr bwMode="auto">
              <a:xfrm>
                <a:off x="4572000" y="2900519"/>
                <a:ext cx="3335400" cy="3335400"/>
              </a:xfrm>
              <a:prstGeom prst="rect">
                <a:avLst/>
              </a:prstGeom>
              <a:ln w="0">
                <a:noFill/>
              </a:ln>
            </p:spPr>
          </p:pic>
          <p:sp>
            <p:nvSpPr>
              <p:cNvPr id="96" name="CustomShape 9"/>
              <p:cNvSpPr/>
              <p:nvPr/>
            </p:nvSpPr>
            <p:spPr bwMode="auto">
              <a:xfrm>
                <a:off x="210960" y="3006720"/>
                <a:ext cx="3863880" cy="3335400"/>
              </a:xfrm>
              <a:custGeom>
                <a:avLst/>
                <a:gdLst/>
                <a:ahLst/>
                <a:cxnLst/>
                <a:rect l="0" t="0" r="r" b="b"/>
                <a:pathLst>
                  <a:path w="10735" h="9267" fill="norm" stroke="1" extrusionOk="0">
                    <a:moveTo>
                      <a:pt x="1544" y="0"/>
                    </a:moveTo>
                    <a:lnTo>
                      <a:pt x="1544" y="0"/>
                    </a:lnTo>
                    <a:cubicBezTo>
                      <a:pt x="1273" y="0"/>
                      <a:pt x="1007" y="71"/>
                      <a:pt x="772" y="207"/>
                    </a:cubicBezTo>
                    <a:cubicBezTo>
                      <a:pt x="537" y="342"/>
                      <a:pt x="342" y="537"/>
                      <a:pt x="207" y="772"/>
                    </a:cubicBezTo>
                    <a:cubicBezTo>
                      <a:pt x="71" y="1007"/>
                      <a:pt x="0" y="1273"/>
                      <a:pt x="0" y="1544"/>
                    </a:cubicBezTo>
                    <a:lnTo>
                      <a:pt x="0" y="7721"/>
                    </a:lnTo>
                    <a:lnTo>
                      <a:pt x="0" y="7722"/>
                    </a:lnTo>
                    <a:cubicBezTo>
                      <a:pt x="0" y="7993"/>
                      <a:pt x="71" y="8259"/>
                      <a:pt x="207" y="8494"/>
                    </a:cubicBezTo>
                    <a:cubicBezTo>
                      <a:pt x="342" y="8729"/>
                      <a:pt x="537" y="8924"/>
                      <a:pt x="772" y="9059"/>
                    </a:cubicBezTo>
                    <a:cubicBezTo>
                      <a:pt x="1007" y="9195"/>
                      <a:pt x="1273" y="9266"/>
                      <a:pt x="1544" y="9266"/>
                    </a:cubicBezTo>
                    <a:lnTo>
                      <a:pt x="9189" y="9266"/>
                    </a:lnTo>
                    <a:lnTo>
                      <a:pt x="9190" y="9266"/>
                    </a:lnTo>
                    <a:cubicBezTo>
                      <a:pt x="9461" y="9266"/>
                      <a:pt x="9727" y="9195"/>
                      <a:pt x="9962" y="9059"/>
                    </a:cubicBezTo>
                    <a:cubicBezTo>
                      <a:pt x="10197" y="8924"/>
                      <a:pt x="10392" y="8729"/>
                      <a:pt x="10527" y="8494"/>
                    </a:cubicBezTo>
                    <a:cubicBezTo>
                      <a:pt x="10663" y="8259"/>
                      <a:pt x="10734" y="7993"/>
                      <a:pt x="10734" y="7722"/>
                    </a:cubicBezTo>
                    <a:lnTo>
                      <a:pt x="10734" y="1544"/>
                    </a:lnTo>
                    <a:lnTo>
                      <a:pt x="10734" y="1544"/>
                    </a:lnTo>
                    <a:lnTo>
                      <a:pt x="10734" y="1544"/>
                    </a:lnTo>
                    <a:cubicBezTo>
                      <a:pt x="10734" y="1273"/>
                      <a:pt x="10663" y="1007"/>
                      <a:pt x="10527" y="772"/>
                    </a:cubicBezTo>
                    <a:cubicBezTo>
                      <a:pt x="10392" y="537"/>
                      <a:pt x="10197" y="342"/>
                      <a:pt x="9962" y="207"/>
                    </a:cubicBezTo>
                    <a:cubicBezTo>
                      <a:pt x="9727" y="71"/>
                      <a:pt x="9461" y="0"/>
                      <a:pt x="9190" y="0"/>
                    </a:cubicBezTo>
                    <a:lnTo>
                      <a:pt x="1544" y="0"/>
                    </a:lnTo>
                  </a:path>
                </a:pathLst>
              </a:custGeom>
              <a:gradFill rotWithShape="0">
                <a:gsLst>
                  <a:gs pos="0">
                    <a:srgbClr val="B5D5A7"/>
                  </a:gs>
                  <a:gs pos="100000">
                    <a:srgbClr val="9CCA86"/>
                  </a:gs>
                </a:gsLst>
                <a:lin ang="5400000" scaled="1"/>
              </a:gradFill>
              <a:ln w="6480">
                <a:solidFill>
                  <a:srgbClr val="70AD47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tIns="46800" rIns="90000" bIns="46800" anchor="ctr">
                <a:noAutofit/>
              </a:bodyPr>
              <a:p>
                <a:pPr algn="ctr">
                  <a:lnSpc>
                    <a:spcPct val="100000"/>
                  </a:lnSpc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ru-RU" sz="1800" b="1" strike="noStrike" spc="-1">
                    <a:solidFill>
                      <a:srgbClr val="000000"/>
                    </a:solidFill>
                    <a:latin typeface="Century Schoolbook"/>
                  </a:rPr>
                  <a:t>Получение </a:t>
                </a:r>
                <a:r>
                  <a:rPr lang="ru-RU" sz="1800" b="0" strike="noStrike" spc="-1">
                    <a:solidFill>
                      <a:srgbClr val="000000"/>
                    </a:solidFill>
                    <a:latin typeface="Century Schoolbook"/>
                  </a:rPr>
                  <a:t>Распоряжения Губернатора Московской области на задействование КСЭОН и </a:t>
                </a:r>
                <a:r>
                  <a:rPr lang="ru-RU" sz="1800" b="1" strike="noStrike" spc="-1">
                    <a:solidFill>
                      <a:srgbClr val="000000"/>
                    </a:solidFill>
                    <a:latin typeface="Century Schoolbook"/>
                  </a:rPr>
                  <a:t>доведение</a:t>
                </a:r>
                <a:r>
                  <a:rPr lang="ru-RU" sz="1800" b="0" strike="noStrike" spc="-1">
                    <a:solidFill>
                      <a:srgbClr val="000000"/>
                    </a:solidFill>
                    <a:latin typeface="Century Schoolbook"/>
                  </a:rPr>
                  <a:t> до ЕДДС муниципальных образований Московской области сигнала оповещения или информации о ЧС</a:t>
                </a:r>
                <a:endParaRPr lang="en-US" sz="1800" b="0" strike="noStrike" spc="-1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7" name="CustomShape 10"/>
              <p:cNvSpPr/>
              <p:nvPr/>
            </p:nvSpPr>
            <p:spPr bwMode="auto">
              <a:xfrm>
                <a:off x="8940960" y="3006720"/>
                <a:ext cx="3022560" cy="3335400"/>
              </a:xfrm>
              <a:custGeom>
                <a:avLst/>
                <a:gdLst/>
                <a:ahLst/>
                <a:cxnLst/>
                <a:rect l="0" t="0" r="r" b="b"/>
                <a:pathLst>
                  <a:path w="8398" h="9267" fill="norm" stroke="1" extrusionOk="0">
                    <a:moveTo>
                      <a:pt x="1399" y="0"/>
                    </a:moveTo>
                    <a:lnTo>
                      <a:pt x="1400" y="0"/>
                    </a:lnTo>
                    <a:cubicBezTo>
                      <a:pt x="1154" y="0"/>
                      <a:pt x="913" y="65"/>
                      <a:pt x="700" y="187"/>
                    </a:cubicBezTo>
                    <a:cubicBezTo>
                      <a:pt x="487" y="310"/>
                      <a:pt x="310" y="487"/>
                      <a:pt x="187" y="700"/>
                    </a:cubicBezTo>
                    <a:cubicBezTo>
                      <a:pt x="65" y="913"/>
                      <a:pt x="0" y="1154"/>
                      <a:pt x="0" y="1400"/>
                    </a:cubicBezTo>
                    <a:lnTo>
                      <a:pt x="0" y="7866"/>
                    </a:lnTo>
                    <a:lnTo>
                      <a:pt x="0" y="7867"/>
                    </a:lnTo>
                    <a:cubicBezTo>
                      <a:pt x="0" y="8112"/>
                      <a:pt x="65" y="8353"/>
                      <a:pt x="187" y="8566"/>
                    </a:cubicBezTo>
                    <a:cubicBezTo>
                      <a:pt x="310" y="8779"/>
                      <a:pt x="487" y="8956"/>
                      <a:pt x="700" y="9079"/>
                    </a:cubicBezTo>
                    <a:cubicBezTo>
                      <a:pt x="913" y="9201"/>
                      <a:pt x="1154" y="9266"/>
                      <a:pt x="1400" y="9266"/>
                    </a:cubicBezTo>
                    <a:lnTo>
                      <a:pt x="6997" y="9265"/>
                    </a:lnTo>
                    <a:lnTo>
                      <a:pt x="6998" y="9266"/>
                    </a:lnTo>
                    <a:cubicBezTo>
                      <a:pt x="7243" y="9266"/>
                      <a:pt x="7484" y="9201"/>
                      <a:pt x="7697" y="9079"/>
                    </a:cubicBezTo>
                    <a:cubicBezTo>
                      <a:pt x="7910" y="8956"/>
                      <a:pt x="8087" y="8779"/>
                      <a:pt x="8210" y="8566"/>
                    </a:cubicBezTo>
                    <a:cubicBezTo>
                      <a:pt x="8332" y="8353"/>
                      <a:pt x="8397" y="8112"/>
                      <a:pt x="8397" y="7867"/>
                    </a:cubicBezTo>
                    <a:lnTo>
                      <a:pt x="8397" y="1399"/>
                    </a:lnTo>
                    <a:lnTo>
                      <a:pt x="8397" y="1400"/>
                    </a:lnTo>
                    <a:lnTo>
                      <a:pt x="8397" y="1400"/>
                    </a:lnTo>
                    <a:cubicBezTo>
                      <a:pt x="8397" y="1154"/>
                      <a:pt x="8332" y="913"/>
                      <a:pt x="8210" y="700"/>
                    </a:cubicBezTo>
                    <a:cubicBezTo>
                      <a:pt x="8087" y="487"/>
                      <a:pt x="7910" y="310"/>
                      <a:pt x="7697" y="187"/>
                    </a:cubicBezTo>
                    <a:cubicBezTo>
                      <a:pt x="7484" y="65"/>
                      <a:pt x="7243" y="0"/>
                      <a:pt x="6998" y="0"/>
                    </a:cubicBezTo>
                    <a:lnTo>
                      <a:pt x="1399" y="0"/>
                    </a:lnTo>
                  </a:path>
                </a:pathLst>
              </a:custGeom>
              <a:gradFill rotWithShape="0">
                <a:gsLst>
                  <a:gs pos="0">
                    <a:srgbClr val="B5D5A7"/>
                  </a:gs>
                  <a:gs pos="100000">
                    <a:srgbClr val="9CCA86"/>
                  </a:gs>
                </a:gsLst>
                <a:lin ang="5400000" scaled="1"/>
              </a:gradFill>
              <a:ln w="6480">
                <a:solidFill>
                  <a:srgbClr val="70AD47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tIns="46800" rIns="90000" bIns="46800" anchor="ctr">
                <a:noAutofit/>
              </a:bodyPr>
              <a:p>
                <a:pPr algn="ctr">
                  <a:lnSpc>
                    <a:spcPct val="100000"/>
                  </a:lnSpc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ru-RU" sz="1800" b="0" strike="noStrike" spc="-1">
                    <a:solidFill>
                      <a:srgbClr val="000000"/>
                    </a:solidFill>
                    <a:latin typeface="Century Schoolbook"/>
                  </a:rPr>
                  <a:t>Убедившись в его </a:t>
                </a:r>
                <a:r>
                  <a:rPr lang="ru-RU" sz="1800" b="1" strike="noStrike" spc="-1">
                    <a:solidFill>
                      <a:srgbClr val="000000"/>
                    </a:solidFill>
                    <a:latin typeface="Century Schoolbook"/>
                  </a:rPr>
                  <a:t>достоверности</a:t>
                </a:r>
                <a:r>
                  <a:rPr lang="ru-RU" sz="1800" b="0" strike="noStrike" spc="-1">
                    <a:solidFill>
                      <a:srgbClr val="000000"/>
                    </a:solidFill>
                    <a:latin typeface="Century Schoolbook"/>
                  </a:rPr>
                  <a:t>, немедленно приступает к </a:t>
                </a:r>
                <a:r>
                  <a:rPr lang="ru-RU" sz="1800" b="1" strike="noStrike" spc="-1">
                    <a:solidFill>
                      <a:srgbClr val="000000"/>
                    </a:solidFill>
                    <a:latin typeface="Century Schoolbook"/>
                  </a:rPr>
                  <a:t>доведению</a:t>
                </a:r>
                <a:r>
                  <a:rPr lang="ru-RU" sz="1800" b="0" strike="noStrike" spc="-1">
                    <a:solidFill>
                      <a:srgbClr val="000000"/>
                    </a:solidFill>
                    <a:latin typeface="Century Schoolbook"/>
                  </a:rPr>
                  <a:t> сигнала (информации) согласно Алгоритму</a:t>
                </a:r>
                <a:endParaRPr lang="en-US" sz="1800" b="0" strike="noStrike" spc="-1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8" name="CustomShape 11"/>
              <p:cNvSpPr/>
              <p:nvPr/>
            </p:nvSpPr>
            <p:spPr bwMode="auto">
              <a:xfrm>
                <a:off x="4317840" y="3522600"/>
                <a:ext cx="1066680" cy="609480"/>
              </a:xfrm>
              <a:custGeom>
                <a:avLst/>
                <a:gdLst/>
                <a:ahLst/>
                <a:cxnLst/>
                <a:rect l="0" t="0" r="r" b="b"/>
                <a:pathLst>
                  <a:path w="2965" h="1695" fill="norm" stroke="1" extrusionOk="0">
                    <a:moveTo>
                      <a:pt x="0" y="423"/>
                    </a:moveTo>
                    <a:lnTo>
                      <a:pt x="2117" y="423"/>
                    </a:lnTo>
                    <a:lnTo>
                      <a:pt x="2117" y="0"/>
                    </a:lnTo>
                    <a:lnTo>
                      <a:pt x="2964" y="847"/>
                    </a:lnTo>
                    <a:lnTo>
                      <a:pt x="2117" y="1694"/>
                    </a:lnTo>
                    <a:lnTo>
                      <a:pt x="2117" y="1270"/>
                    </a:lnTo>
                    <a:lnTo>
                      <a:pt x="0" y="1270"/>
                    </a:lnTo>
                    <a:lnTo>
                      <a:pt x="0" y="423"/>
                    </a:lnTo>
                  </a:path>
                </a:pathLst>
              </a:custGeom>
              <a:gradFill rotWithShape="0">
                <a:gsLst>
                  <a:gs pos="0">
                    <a:srgbClr val="B5D5A7"/>
                  </a:gs>
                  <a:gs pos="100000">
                    <a:srgbClr val="9CCA86"/>
                  </a:gs>
                </a:gsLst>
                <a:lin ang="5400000" scaled="1"/>
              </a:gradFill>
              <a:ln w="6480">
                <a:solidFill>
                  <a:srgbClr val="70AD47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99" name="CustomShape 12"/>
              <p:cNvSpPr/>
              <p:nvPr/>
            </p:nvSpPr>
            <p:spPr bwMode="auto">
              <a:xfrm>
                <a:off x="7628039" y="3475080"/>
                <a:ext cx="1066680" cy="609480"/>
              </a:xfrm>
              <a:custGeom>
                <a:avLst/>
                <a:gdLst/>
                <a:ahLst/>
                <a:cxnLst/>
                <a:rect l="0" t="0" r="r" b="b"/>
                <a:pathLst>
                  <a:path w="2965" h="1695" fill="norm" stroke="1" extrusionOk="0">
                    <a:moveTo>
                      <a:pt x="0" y="423"/>
                    </a:moveTo>
                    <a:lnTo>
                      <a:pt x="2117" y="423"/>
                    </a:lnTo>
                    <a:lnTo>
                      <a:pt x="2117" y="0"/>
                    </a:lnTo>
                    <a:lnTo>
                      <a:pt x="2964" y="847"/>
                    </a:lnTo>
                    <a:lnTo>
                      <a:pt x="2117" y="1694"/>
                    </a:lnTo>
                    <a:lnTo>
                      <a:pt x="2117" y="1270"/>
                    </a:lnTo>
                    <a:lnTo>
                      <a:pt x="0" y="1270"/>
                    </a:lnTo>
                    <a:lnTo>
                      <a:pt x="0" y="423"/>
                    </a:lnTo>
                  </a:path>
                </a:pathLst>
              </a:custGeom>
              <a:gradFill rotWithShape="0">
                <a:gsLst>
                  <a:gs pos="0">
                    <a:srgbClr val="B5D5A7"/>
                  </a:gs>
                  <a:gs pos="100000">
                    <a:srgbClr val="9CCA86"/>
                  </a:gs>
                </a:gsLst>
                <a:lin ang="5400000" scaled="1"/>
              </a:gradFill>
              <a:ln w="6480">
                <a:solidFill>
                  <a:srgbClr val="70AD47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00" name="CustomShape 13"/>
            <p:cNvSpPr/>
            <p:nvPr/>
          </p:nvSpPr>
          <p:spPr bwMode="auto">
            <a:xfrm>
              <a:off x="4840200" y="5553360"/>
              <a:ext cx="3067200" cy="1168200"/>
            </a:xfrm>
            <a:custGeom>
              <a:avLst/>
              <a:gdLst/>
              <a:ahLst/>
              <a:cxnLst/>
              <a:rect l="0" t="0" r="r" b="b"/>
              <a:pathLst>
                <a:path w="8522" h="3247" fill="norm" stroke="1" extrusionOk="0">
                  <a:moveTo>
                    <a:pt x="541" y="0"/>
                  </a:moveTo>
                  <a:lnTo>
                    <a:pt x="541" y="0"/>
                  </a:lnTo>
                  <a:cubicBezTo>
                    <a:pt x="446" y="0"/>
                    <a:pt x="353" y="25"/>
                    <a:pt x="271" y="72"/>
                  </a:cubicBezTo>
                  <a:cubicBezTo>
                    <a:pt x="188" y="120"/>
                    <a:pt x="120" y="188"/>
                    <a:pt x="72" y="271"/>
                  </a:cubicBezTo>
                  <a:cubicBezTo>
                    <a:pt x="25" y="353"/>
                    <a:pt x="0" y="446"/>
                    <a:pt x="0" y="541"/>
                  </a:cubicBezTo>
                  <a:lnTo>
                    <a:pt x="0" y="2705"/>
                  </a:lnTo>
                  <a:lnTo>
                    <a:pt x="0" y="2705"/>
                  </a:lnTo>
                  <a:cubicBezTo>
                    <a:pt x="0" y="2800"/>
                    <a:pt x="25" y="2893"/>
                    <a:pt x="72" y="2976"/>
                  </a:cubicBezTo>
                  <a:cubicBezTo>
                    <a:pt x="120" y="3058"/>
                    <a:pt x="188" y="3126"/>
                    <a:pt x="271" y="3174"/>
                  </a:cubicBezTo>
                  <a:cubicBezTo>
                    <a:pt x="353" y="3221"/>
                    <a:pt x="446" y="3246"/>
                    <a:pt x="541" y="3246"/>
                  </a:cubicBezTo>
                  <a:lnTo>
                    <a:pt x="7980" y="3246"/>
                  </a:lnTo>
                  <a:lnTo>
                    <a:pt x="7980" y="3246"/>
                  </a:lnTo>
                  <a:cubicBezTo>
                    <a:pt x="8075" y="3246"/>
                    <a:pt x="8168" y="3221"/>
                    <a:pt x="8251" y="3174"/>
                  </a:cubicBezTo>
                  <a:cubicBezTo>
                    <a:pt x="8333" y="3126"/>
                    <a:pt x="8401" y="3058"/>
                    <a:pt x="8449" y="2976"/>
                  </a:cubicBezTo>
                  <a:cubicBezTo>
                    <a:pt x="8496" y="2893"/>
                    <a:pt x="8521" y="2800"/>
                    <a:pt x="8521" y="2705"/>
                  </a:cubicBezTo>
                  <a:lnTo>
                    <a:pt x="8521" y="541"/>
                  </a:lnTo>
                  <a:lnTo>
                    <a:pt x="8521" y="541"/>
                  </a:lnTo>
                  <a:lnTo>
                    <a:pt x="8521" y="541"/>
                  </a:lnTo>
                  <a:cubicBezTo>
                    <a:pt x="8521" y="446"/>
                    <a:pt x="8496" y="353"/>
                    <a:pt x="8449" y="271"/>
                  </a:cubicBezTo>
                  <a:cubicBezTo>
                    <a:pt x="8401" y="188"/>
                    <a:pt x="8333" y="120"/>
                    <a:pt x="8251" y="72"/>
                  </a:cubicBezTo>
                  <a:cubicBezTo>
                    <a:pt x="8168" y="25"/>
                    <a:pt x="8075" y="0"/>
                    <a:pt x="7980" y="0"/>
                  </a:cubicBezTo>
                  <a:lnTo>
                    <a:pt x="541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70AD47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Старший оперативный дежурный ЦУКС ГУ МЧС России по Московской области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 bwMode="auto">
          <a:xfrm>
            <a:off x="9318600" y="64501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85E4CB7E-44F6-461A-8466-8609617A5411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CustomShape 2"/>
          <p:cNvSpPr/>
          <p:nvPr/>
        </p:nvSpPr>
        <p:spPr bwMode="auto">
          <a:xfrm>
            <a:off x="212760" y="260280"/>
            <a:ext cx="10672560" cy="109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ЦЕНТР УПРАВЛЕНИЯ В КРИЗИСНЫХ СИТУАЦИЯХ ГЛАВНОГО УПРАВЛЕНИЯ МЧС РОССИИ ПО МОСКОВСКОЙ ОБЛАСТИ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03" name="Group 3"/>
          <p:cNvGrpSpPr/>
          <p:nvPr/>
        </p:nvGrpSpPr>
        <p:grpSpPr bwMode="auto">
          <a:xfrm>
            <a:off x="403200" y="3181320"/>
            <a:ext cx="11344320" cy="3516480"/>
            <a:chOff x="403200" y="3181320"/>
            <a:chExt cx="11344320" cy="3516480"/>
          </a:xfrm>
        </p:grpSpPr>
        <p:sp>
          <p:nvSpPr>
            <p:cNvPr id="104" name="CustomShape 4"/>
            <p:cNvSpPr/>
            <p:nvPr/>
          </p:nvSpPr>
          <p:spPr bwMode="auto">
            <a:xfrm>
              <a:off x="403200" y="3181320"/>
              <a:ext cx="11344320" cy="609480"/>
            </a:xfrm>
            <a:custGeom>
              <a:avLst/>
              <a:gdLst/>
              <a:ahLst/>
              <a:cxnLst/>
              <a:rect l="0" t="0" r="r" b="b"/>
              <a:pathLst>
                <a:path w="31514" h="1695" fill="norm" stroke="1" extrusionOk="0">
                  <a:moveTo>
                    <a:pt x="0" y="1100"/>
                  </a:moveTo>
                  <a:lnTo>
                    <a:pt x="0" y="0"/>
                  </a:lnTo>
                  <a:lnTo>
                    <a:pt x="31513" y="0"/>
                  </a:lnTo>
                  <a:lnTo>
                    <a:pt x="31513" y="1100"/>
                  </a:lnTo>
                  <a:lnTo>
                    <a:pt x="15968" y="1100"/>
                  </a:lnTo>
                  <a:lnTo>
                    <a:pt x="15968" y="1270"/>
                  </a:lnTo>
                  <a:lnTo>
                    <a:pt x="16179" y="1270"/>
                  </a:lnTo>
                  <a:lnTo>
                    <a:pt x="15756" y="1694"/>
                  </a:lnTo>
                  <a:lnTo>
                    <a:pt x="15333" y="1270"/>
                  </a:lnTo>
                  <a:lnTo>
                    <a:pt x="15544" y="1270"/>
                  </a:lnTo>
                  <a:lnTo>
                    <a:pt x="15544" y="1100"/>
                  </a:lnTo>
                  <a:lnTo>
                    <a:pt x="0" y="1100"/>
                  </a:lnTo>
                </a:path>
              </a:pathLst>
            </a:custGeom>
            <a:gradFill rotWithShape="0">
              <a:gsLst>
                <a:gs pos="0">
                  <a:srgbClr val="B1CBE9"/>
                </a:gs>
                <a:gs pos="100000">
                  <a:srgbClr val="92B9E4"/>
                </a:gs>
              </a:gsLst>
              <a:lin ang="5400000" scaled="1"/>
            </a:gradFill>
            <a:ln w="648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ПРИЕМ И ПЕРЕДАЧА СИГНАЛОВ ДОВОДИТСЯ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5" name="CustomShape 5"/>
            <p:cNvSpPr/>
            <p:nvPr/>
          </p:nvSpPr>
          <p:spPr bwMode="auto">
            <a:xfrm>
              <a:off x="403200" y="3906720"/>
              <a:ext cx="3706920" cy="64116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руководителей состава ГО в Московской области и МОСЧС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6" name="CustomShape 6"/>
            <p:cNvSpPr/>
            <p:nvPr/>
          </p:nvSpPr>
          <p:spPr bwMode="auto">
            <a:xfrm>
              <a:off x="8039160" y="4641840"/>
              <a:ext cx="3708360" cy="200196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специально подготовленных сил и средств МОСЧС, предназначенных и выделяемых для предупреждения и ликвидации чрезвычайных ситуаций, сил и средств гражданской обороны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7" name="CustomShape 7"/>
            <p:cNvSpPr/>
            <p:nvPr/>
          </p:nvSpPr>
          <p:spPr bwMode="auto">
            <a:xfrm>
              <a:off x="4221000" y="4641840"/>
              <a:ext cx="3708360" cy="137808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дежурно-диспетчерских служб организаций, эксплуатирующих потенциально опасные объекты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8" name="CustomShape 8"/>
            <p:cNvSpPr/>
            <p:nvPr/>
          </p:nvSpPr>
          <p:spPr bwMode="auto">
            <a:xfrm>
              <a:off x="403200" y="4641840"/>
              <a:ext cx="3706920" cy="205596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органов, специально уполномоченных на решение задач в области защиты населения и территории от чрезвычайных ситуаций и гражданской обороны при органах местного самоуправления муниципальных образований Московской области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9" name="CustomShape 9"/>
            <p:cNvSpPr/>
            <p:nvPr/>
          </p:nvSpPr>
          <p:spPr bwMode="auto">
            <a:xfrm>
              <a:off x="8039160" y="3898800"/>
              <a:ext cx="3708360" cy="64908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населения Московской области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0" name="CustomShape 10"/>
            <p:cNvSpPr/>
            <p:nvPr/>
          </p:nvSpPr>
          <p:spPr bwMode="auto">
            <a:xfrm>
              <a:off x="4221000" y="3898800"/>
              <a:ext cx="3708360" cy="64908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до ЕДДС муниципальных образований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111" name="Group 11"/>
          <p:cNvGrpSpPr/>
          <p:nvPr/>
        </p:nvGrpSpPr>
        <p:grpSpPr bwMode="auto">
          <a:xfrm>
            <a:off x="403200" y="1552680"/>
            <a:ext cx="11344320" cy="1357200"/>
            <a:chOff x="403200" y="1552680"/>
            <a:chExt cx="11344320" cy="1357200"/>
          </a:xfrm>
        </p:grpSpPr>
        <p:sp>
          <p:nvSpPr>
            <p:cNvPr id="112" name="CustomShape 12"/>
            <p:cNvSpPr/>
            <p:nvPr/>
          </p:nvSpPr>
          <p:spPr bwMode="auto">
            <a:xfrm>
              <a:off x="403200" y="1571400"/>
              <a:ext cx="4491000" cy="1338480"/>
            </a:xfrm>
            <a:custGeom>
              <a:avLst/>
              <a:gdLst/>
              <a:ahLst/>
              <a:cxnLst/>
              <a:rect l="0" t="0" r="r" b="b"/>
              <a:pathLst>
                <a:path w="12477" h="3720" fill="norm" stroke="1" extrusionOk="0">
                  <a:moveTo>
                    <a:pt x="619" y="0"/>
                  </a:moveTo>
                  <a:lnTo>
                    <a:pt x="620" y="0"/>
                  </a:lnTo>
                  <a:cubicBezTo>
                    <a:pt x="511" y="0"/>
                    <a:pt x="404" y="29"/>
                    <a:pt x="310" y="83"/>
                  </a:cubicBezTo>
                  <a:cubicBezTo>
                    <a:pt x="216" y="137"/>
                    <a:pt x="137" y="216"/>
                    <a:pt x="83" y="310"/>
                  </a:cubicBezTo>
                  <a:cubicBezTo>
                    <a:pt x="29" y="404"/>
                    <a:pt x="0" y="511"/>
                    <a:pt x="0" y="620"/>
                  </a:cubicBezTo>
                  <a:lnTo>
                    <a:pt x="0" y="3099"/>
                  </a:lnTo>
                  <a:lnTo>
                    <a:pt x="0" y="3099"/>
                  </a:lnTo>
                  <a:cubicBezTo>
                    <a:pt x="0" y="3208"/>
                    <a:pt x="29" y="3315"/>
                    <a:pt x="83" y="3409"/>
                  </a:cubicBezTo>
                  <a:cubicBezTo>
                    <a:pt x="137" y="3503"/>
                    <a:pt x="216" y="3582"/>
                    <a:pt x="310" y="3636"/>
                  </a:cubicBezTo>
                  <a:cubicBezTo>
                    <a:pt x="404" y="3690"/>
                    <a:pt x="511" y="3719"/>
                    <a:pt x="620" y="3719"/>
                  </a:cubicBezTo>
                  <a:lnTo>
                    <a:pt x="11856" y="3719"/>
                  </a:lnTo>
                  <a:lnTo>
                    <a:pt x="11856" y="3719"/>
                  </a:lnTo>
                  <a:cubicBezTo>
                    <a:pt x="11965" y="3719"/>
                    <a:pt x="12072" y="3690"/>
                    <a:pt x="12166" y="3636"/>
                  </a:cubicBezTo>
                  <a:cubicBezTo>
                    <a:pt x="12260" y="3582"/>
                    <a:pt x="12339" y="3503"/>
                    <a:pt x="12393" y="3409"/>
                  </a:cubicBezTo>
                  <a:cubicBezTo>
                    <a:pt x="12447" y="3315"/>
                    <a:pt x="12476" y="3208"/>
                    <a:pt x="12476" y="3099"/>
                  </a:cubicBezTo>
                  <a:lnTo>
                    <a:pt x="12475" y="619"/>
                  </a:lnTo>
                  <a:lnTo>
                    <a:pt x="12476" y="620"/>
                  </a:lnTo>
                  <a:lnTo>
                    <a:pt x="12476" y="620"/>
                  </a:lnTo>
                  <a:cubicBezTo>
                    <a:pt x="12476" y="511"/>
                    <a:pt x="12447" y="404"/>
                    <a:pt x="12393" y="310"/>
                  </a:cubicBezTo>
                  <a:cubicBezTo>
                    <a:pt x="12339" y="216"/>
                    <a:pt x="12260" y="137"/>
                    <a:pt x="12166" y="83"/>
                  </a:cubicBezTo>
                  <a:cubicBezTo>
                    <a:pt x="12072" y="29"/>
                    <a:pt x="11965" y="0"/>
                    <a:pt x="11856" y="0"/>
                  </a:cubicBezTo>
                  <a:lnTo>
                    <a:pt x="619" y="0"/>
                  </a:lnTo>
                </a:path>
              </a:pathLst>
            </a:custGeom>
            <a:gradFill rotWithShape="0">
              <a:gsLst>
                <a:gs pos="0">
                  <a:srgbClr val="71A6DB"/>
                </a:gs>
                <a:gs pos="100000">
                  <a:srgbClr val="438AC9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1" i="1" u="sng" strike="noStrike" spc="-1">
                  <a:solidFill>
                    <a:srgbClr val="FFFFFF"/>
                  </a:solidFill>
                  <a:latin typeface="Century Schoolbook"/>
                </a:rPr>
                <a:t>Основная задача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Центра управления в кризисных ситуациях Главного управления МЧС России по Московской области 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3" name="CustomShape 13"/>
            <p:cNvSpPr/>
            <p:nvPr/>
          </p:nvSpPr>
          <p:spPr bwMode="auto">
            <a:xfrm>
              <a:off x="6040440" y="1552680"/>
              <a:ext cx="5707080" cy="1357200"/>
            </a:xfrm>
            <a:custGeom>
              <a:avLst/>
              <a:gdLst/>
              <a:ahLst/>
              <a:cxnLst/>
              <a:rect l="0" t="0" r="r" b="b"/>
              <a:pathLst>
                <a:path w="15855" h="3772" fill="norm" stroke="1" extrusionOk="0">
                  <a:moveTo>
                    <a:pt x="628" y="0"/>
                  </a:moveTo>
                  <a:lnTo>
                    <a:pt x="629" y="0"/>
                  </a:lnTo>
                  <a:cubicBezTo>
                    <a:pt x="518" y="0"/>
                    <a:pt x="410" y="29"/>
                    <a:pt x="314" y="84"/>
                  </a:cubicBezTo>
                  <a:cubicBezTo>
                    <a:pt x="219" y="139"/>
                    <a:pt x="139" y="219"/>
                    <a:pt x="84" y="314"/>
                  </a:cubicBezTo>
                  <a:cubicBezTo>
                    <a:pt x="29" y="410"/>
                    <a:pt x="0" y="518"/>
                    <a:pt x="0" y="629"/>
                  </a:cubicBezTo>
                  <a:lnTo>
                    <a:pt x="0" y="3142"/>
                  </a:lnTo>
                  <a:lnTo>
                    <a:pt x="0" y="3143"/>
                  </a:lnTo>
                  <a:cubicBezTo>
                    <a:pt x="0" y="3253"/>
                    <a:pt x="29" y="3361"/>
                    <a:pt x="84" y="3457"/>
                  </a:cubicBezTo>
                  <a:cubicBezTo>
                    <a:pt x="139" y="3552"/>
                    <a:pt x="219" y="3632"/>
                    <a:pt x="314" y="3687"/>
                  </a:cubicBezTo>
                  <a:cubicBezTo>
                    <a:pt x="410" y="3742"/>
                    <a:pt x="518" y="3771"/>
                    <a:pt x="629" y="3771"/>
                  </a:cubicBezTo>
                  <a:lnTo>
                    <a:pt x="15225" y="3771"/>
                  </a:lnTo>
                  <a:lnTo>
                    <a:pt x="15226" y="3771"/>
                  </a:lnTo>
                  <a:cubicBezTo>
                    <a:pt x="15336" y="3771"/>
                    <a:pt x="15444" y="3742"/>
                    <a:pt x="15540" y="3687"/>
                  </a:cubicBezTo>
                  <a:cubicBezTo>
                    <a:pt x="15635" y="3632"/>
                    <a:pt x="15715" y="3552"/>
                    <a:pt x="15770" y="3457"/>
                  </a:cubicBezTo>
                  <a:cubicBezTo>
                    <a:pt x="15825" y="3361"/>
                    <a:pt x="15854" y="3253"/>
                    <a:pt x="15854" y="3143"/>
                  </a:cubicBezTo>
                  <a:lnTo>
                    <a:pt x="15854" y="628"/>
                  </a:lnTo>
                  <a:lnTo>
                    <a:pt x="15854" y="629"/>
                  </a:lnTo>
                  <a:lnTo>
                    <a:pt x="15854" y="629"/>
                  </a:lnTo>
                  <a:cubicBezTo>
                    <a:pt x="15854" y="518"/>
                    <a:pt x="15825" y="410"/>
                    <a:pt x="15770" y="314"/>
                  </a:cubicBezTo>
                  <a:cubicBezTo>
                    <a:pt x="15715" y="219"/>
                    <a:pt x="15635" y="139"/>
                    <a:pt x="15540" y="84"/>
                  </a:cubicBezTo>
                  <a:cubicBezTo>
                    <a:pt x="15444" y="29"/>
                    <a:pt x="15336" y="0"/>
                    <a:pt x="15226" y="0"/>
                  </a:cubicBezTo>
                  <a:lnTo>
                    <a:pt x="628" y="0"/>
                  </a:lnTo>
                </a:path>
              </a:pathLst>
            </a:custGeom>
            <a:solidFill>
              <a:srgbClr val="FFFFFF"/>
            </a:solidFill>
            <a:ln w="1908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1" strike="noStrike" spc="-1">
                  <a:solidFill>
                    <a:srgbClr val="000000"/>
                  </a:solidFill>
                  <a:latin typeface="Century Schoolbook"/>
                </a:rPr>
                <a:t>прием</a:t>
              </a: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 и </a:t>
              </a:r>
              <a:r>
                <a:rPr lang="ru-RU" sz="1800" b="1" strike="noStrike" spc="-1">
                  <a:solidFill>
                    <a:srgbClr val="000000"/>
                  </a:solidFill>
                  <a:latin typeface="Century Schoolbook"/>
                </a:rPr>
                <a:t>передача</a:t>
              </a: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 сигналов боевого управления, которая реализуется путем </a:t>
              </a:r>
              <a:r>
                <a:rPr lang="ru-RU" sz="1800" b="1" strike="noStrike" spc="-1">
                  <a:solidFill>
                    <a:srgbClr val="000000"/>
                  </a:solidFill>
                  <a:latin typeface="Century Schoolbook"/>
                </a:rPr>
                <a:t>доведения</a:t>
              </a: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 сигналов оповещения и экстренной информации через РАСЦО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4" name="CustomShape 14"/>
            <p:cNvSpPr/>
            <p:nvPr/>
          </p:nvSpPr>
          <p:spPr bwMode="auto">
            <a:xfrm>
              <a:off x="5027400" y="2089080"/>
              <a:ext cx="879480" cy="284040"/>
            </a:xfrm>
            <a:custGeom>
              <a:avLst/>
              <a:gdLst/>
              <a:ahLst/>
              <a:cxnLst/>
              <a:rect l="0" t="0" r="r" b="b"/>
              <a:pathLst>
                <a:path w="2445" h="790" fill="norm" stroke="1" extrusionOk="0">
                  <a:moveTo>
                    <a:pt x="0" y="197"/>
                  </a:moveTo>
                  <a:lnTo>
                    <a:pt x="2049" y="197"/>
                  </a:lnTo>
                  <a:lnTo>
                    <a:pt x="2049" y="0"/>
                  </a:lnTo>
                  <a:lnTo>
                    <a:pt x="2444" y="394"/>
                  </a:lnTo>
                  <a:lnTo>
                    <a:pt x="2049" y="789"/>
                  </a:lnTo>
                  <a:lnTo>
                    <a:pt x="2049" y="592"/>
                  </a:lnTo>
                  <a:lnTo>
                    <a:pt x="0" y="592"/>
                  </a:lnTo>
                  <a:lnTo>
                    <a:pt x="0" y="197"/>
                  </a:lnTo>
                </a:path>
              </a:pathLst>
            </a:custGeom>
            <a:gradFill rotWithShape="0">
              <a:gsLst>
                <a:gs pos="0">
                  <a:srgbClr val="71A6DB"/>
                </a:gs>
                <a:gs pos="100000">
                  <a:srgbClr val="438AC9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 bwMode="auto">
          <a:xfrm>
            <a:off x="8610480" y="63565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149EA001-1FC6-4840-B61B-34F9002E86F8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16" name="Group 2"/>
          <p:cNvGrpSpPr/>
          <p:nvPr/>
        </p:nvGrpSpPr>
        <p:grpSpPr bwMode="auto">
          <a:xfrm>
            <a:off x="217440" y="1363680"/>
            <a:ext cx="11785680" cy="4710240"/>
            <a:chOff x="217440" y="1363680"/>
            <a:chExt cx="11785680" cy="4710240"/>
          </a:xfrm>
        </p:grpSpPr>
        <p:sp>
          <p:nvSpPr>
            <p:cNvPr id="117" name="CustomShape 3"/>
            <p:cNvSpPr/>
            <p:nvPr/>
          </p:nvSpPr>
          <p:spPr bwMode="auto">
            <a:xfrm>
              <a:off x="2390760" y="1959120"/>
              <a:ext cx="304560" cy="567000"/>
            </a:xfrm>
            <a:custGeom>
              <a:avLst/>
              <a:gdLst/>
              <a:ahLst/>
              <a:cxnLst/>
              <a:rect l="0" t="0" r="r" b="b"/>
              <a:pathLst>
                <a:path w="848" h="1577" fill="norm" stroke="1" extrusionOk="0">
                  <a:moveTo>
                    <a:pt x="211" y="0"/>
                  </a:moveTo>
                  <a:lnTo>
                    <a:pt x="211" y="1152"/>
                  </a:lnTo>
                  <a:lnTo>
                    <a:pt x="0" y="1152"/>
                  </a:lnTo>
                  <a:lnTo>
                    <a:pt x="423" y="1576"/>
                  </a:lnTo>
                  <a:lnTo>
                    <a:pt x="847" y="1152"/>
                  </a:lnTo>
                  <a:lnTo>
                    <a:pt x="635" y="1152"/>
                  </a:lnTo>
                  <a:lnTo>
                    <a:pt x="635" y="0"/>
                  </a:lnTo>
                  <a:lnTo>
                    <a:pt x="211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118" name="CustomShape 4"/>
            <p:cNvSpPr/>
            <p:nvPr/>
          </p:nvSpPr>
          <p:spPr bwMode="auto">
            <a:xfrm>
              <a:off x="4774680" y="1955880"/>
              <a:ext cx="304560" cy="565200"/>
            </a:xfrm>
            <a:custGeom>
              <a:avLst/>
              <a:gdLst/>
              <a:ahLst/>
              <a:cxnLst/>
              <a:rect l="0" t="0" r="r" b="b"/>
              <a:pathLst>
                <a:path w="848" h="1572" fill="norm" stroke="1" extrusionOk="0">
                  <a:moveTo>
                    <a:pt x="211" y="0"/>
                  </a:moveTo>
                  <a:lnTo>
                    <a:pt x="211" y="1147"/>
                  </a:lnTo>
                  <a:lnTo>
                    <a:pt x="0" y="1147"/>
                  </a:lnTo>
                  <a:lnTo>
                    <a:pt x="423" y="1571"/>
                  </a:lnTo>
                  <a:lnTo>
                    <a:pt x="847" y="1147"/>
                  </a:lnTo>
                  <a:lnTo>
                    <a:pt x="635" y="1147"/>
                  </a:lnTo>
                  <a:lnTo>
                    <a:pt x="635" y="0"/>
                  </a:lnTo>
                  <a:lnTo>
                    <a:pt x="211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119" name="CustomShape 5"/>
            <p:cNvSpPr/>
            <p:nvPr/>
          </p:nvSpPr>
          <p:spPr bwMode="auto">
            <a:xfrm>
              <a:off x="7156800" y="1955880"/>
              <a:ext cx="304560" cy="565200"/>
            </a:xfrm>
            <a:custGeom>
              <a:avLst/>
              <a:gdLst/>
              <a:ahLst/>
              <a:cxnLst/>
              <a:rect l="0" t="0" r="r" b="b"/>
              <a:pathLst>
                <a:path w="848" h="1572" fill="norm" stroke="1" extrusionOk="0">
                  <a:moveTo>
                    <a:pt x="211" y="0"/>
                  </a:moveTo>
                  <a:lnTo>
                    <a:pt x="211" y="1147"/>
                  </a:lnTo>
                  <a:lnTo>
                    <a:pt x="0" y="1147"/>
                  </a:lnTo>
                  <a:lnTo>
                    <a:pt x="423" y="1571"/>
                  </a:lnTo>
                  <a:lnTo>
                    <a:pt x="847" y="1147"/>
                  </a:lnTo>
                  <a:lnTo>
                    <a:pt x="635" y="1147"/>
                  </a:lnTo>
                  <a:lnTo>
                    <a:pt x="635" y="0"/>
                  </a:lnTo>
                  <a:lnTo>
                    <a:pt x="211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120" name="CustomShape 6"/>
            <p:cNvSpPr/>
            <p:nvPr/>
          </p:nvSpPr>
          <p:spPr bwMode="auto">
            <a:xfrm>
              <a:off x="9576720" y="1955880"/>
              <a:ext cx="304560" cy="565200"/>
            </a:xfrm>
            <a:custGeom>
              <a:avLst/>
              <a:gdLst/>
              <a:ahLst/>
              <a:cxnLst/>
              <a:rect l="0" t="0" r="r" b="b"/>
              <a:pathLst>
                <a:path w="848" h="1572" fill="norm" stroke="1" extrusionOk="0">
                  <a:moveTo>
                    <a:pt x="211" y="0"/>
                  </a:moveTo>
                  <a:lnTo>
                    <a:pt x="211" y="1147"/>
                  </a:lnTo>
                  <a:lnTo>
                    <a:pt x="0" y="1147"/>
                  </a:lnTo>
                  <a:lnTo>
                    <a:pt x="423" y="1571"/>
                  </a:lnTo>
                  <a:lnTo>
                    <a:pt x="847" y="1147"/>
                  </a:lnTo>
                  <a:lnTo>
                    <a:pt x="635" y="1147"/>
                  </a:lnTo>
                  <a:lnTo>
                    <a:pt x="635" y="0"/>
                  </a:lnTo>
                  <a:lnTo>
                    <a:pt x="211" y="0"/>
                  </a:lnTo>
                </a:path>
              </a:pathLst>
            </a:custGeom>
            <a:gradFill rotWithShape="0">
              <a:gsLst>
                <a:gs pos="0">
                  <a:srgbClr val="FFC746"/>
                </a:gs>
                <a:gs pos="100000">
                  <a:srgbClr val="E5B600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sp>
          <p:nvSpPr>
            <p:cNvPr id="121" name="CustomShape 7"/>
            <p:cNvSpPr/>
            <p:nvPr/>
          </p:nvSpPr>
          <p:spPr bwMode="auto">
            <a:xfrm>
              <a:off x="1338480" y="1363680"/>
              <a:ext cx="9547200" cy="660600"/>
            </a:xfrm>
            <a:custGeom>
              <a:avLst/>
              <a:gdLst/>
              <a:ahLst/>
              <a:cxnLst/>
              <a:rect l="0" t="0" r="r" b="b"/>
              <a:pathLst>
                <a:path w="26522" h="1837" fill="norm" stroke="1" extrusionOk="0">
                  <a:moveTo>
                    <a:pt x="306" y="0"/>
                  </a:moveTo>
                  <a:lnTo>
                    <a:pt x="306" y="0"/>
                  </a:lnTo>
                  <a:cubicBezTo>
                    <a:pt x="252" y="0"/>
                    <a:pt x="200" y="14"/>
                    <a:pt x="153" y="41"/>
                  </a:cubicBezTo>
                  <a:cubicBezTo>
                    <a:pt x="106" y="68"/>
                    <a:pt x="68" y="106"/>
                    <a:pt x="41" y="153"/>
                  </a:cubicBezTo>
                  <a:cubicBezTo>
                    <a:pt x="14" y="200"/>
                    <a:pt x="0" y="252"/>
                    <a:pt x="0" y="306"/>
                  </a:cubicBezTo>
                  <a:lnTo>
                    <a:pt x="0" y="1530"/>
                  </a:lnTo>
                  <a:lnTo>
                    <a:pt x="0" y="1530"/>
                  </a:lnTo>
                  <a:cubicBezTo>
                    <a:pt x="0" y="1584"/>
                    <a:pt x="14" y="1636"/>
                    <a:pt x="41" y="1683"/>
                  </a:cubicBezTo>
                  <a:cubicBezTo>
                    <a:pt x="68" y="1730"/>
                    <a:pt x="106" y="1768"/>
                    <a:pt x="153" y="1795"/>
                  </a:cubicBezTo>
                  <a:cubicBezTo>
                    <a:pt x="200" y="1822"/>
                    <a:pt x="252" y="1836"/>
                    <a:pt x="306" y="1836"/>
                  </a:cubicBezTo>
                  <a:lnTo>
                    <a:pt x="26214" y="1836"/>
                  </a:lnTo>
                  <a:lnTo>
                    <a:pt x="26215" y="1836"/>
                  </a:lnTo>
                  <a:cubicBezTo>
                    <a:pt x="26269" y="1836"/>
                    <a:pt x="26321" y="1822"/>
                    <a:pt x="26368" y="1795"/>
                  </a:cubicBezTo>
                  <a:cubicBezTo>
                    <a:pt x="26415" y="1768"/>
                    <a:pt x="26453" y="1730"/>
                    <a:pt x="26480" y="1683"/>
                  </a:cubicBezTo>
                  <a:cubicBezTo>
                    <a:pt x="26507" y="1636"/>
                    <a:pt x="26521" y="1584"/>
                    <a:pt x="26521" y="1530"/>
                  </a:cubicBezTo>
                  <a:lnTo>
                    <a:pt x="26520" y="306"/>
                  </a:lnTo>
                  <a:lnTo>
                    <a:pt x="26521" y="306"/>
                  </a:lnTo>
                  <a:lnTo>
                    <a:pt x="26521" y="306"/>
                  </a:lnTo>
                  <a:cubicBezTo>
                    <a:pt x="26521" y="252"/>
                    <a:pt x="26507" y="200"/>
                    <a:pt x="26480" y="153"/>
                  </a:cubicBezTo>
                  <a:cubicBezTo>
                    <a:pt x="26453" y="106"/>
                    <a:pt x="26415" y="68"/>
                    <a:pt x="26368" y="41"/>
                  </a:cubicBezTo>
                  <a:cubicBezTo>
                    <a:pt x="26321" y="14"/>
                    <a:pt x="26269" y="0"/>
                    <a:pt x="26215" y="0"/>
                  </a:cubicBezTo>
                  <a:lnTo>
                    <a:pt x="306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FFC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strike="noStrike" spc="-1">
                  <a:solidFill>
                    <a:srgbClr val="000000"/>
                  </a:solidFill>
                  <a:latin typeface="Century Schoolbook"/>
                </a:rPr>
                <a:t>Составные части системы оповещения населения</a:t>
              </a:r>
              <a:endParaRPr lang="en-US" sz="24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122" name="Схема 2" descr=""/>
            <p:cNvPicPr/>
            <p:nvPr/>
          </p:nvPicPr>
          <p:blipFill>
            <a:blip r:embed="rId2"/>
            <a:stretch/>
          </p:blipFill>
          <p:spPr bwMode="auto">
            <a:xfrm>
              <a:off x="217440" y="2237400"/>
              <a:ext cx="11785680" cy="3836519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23" name="CustomShape 8"/>
          <p:cNvSpPr/>
          <p:nvPr/>
        </p:nvSpPr>
        <p:spPr bwMode="auto">
          <a:xfrm>
            <a:off x="406439" y="222120"/>
            <a:ext cx="10672560" cy="75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ОБЕСПЕЧЕНИЕ ДОВЕДЕНИЯ СИГНАЛОВ ОПОВЕЩЕНИЯ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И ЭКСТРЕННОЙ ИНФОРМАЦИИ ДО НАСЕЛЕНИЯ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 bwMode="auto">
          <a:xfrm>
            <a:off x="9016920" y="641844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0015B640-7AA8-4BE0-9B46-467535B60D8E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CustomShape 2"/>
          <p:cNvSpPr/>
          <p:nvPr/>
        </p:nvSpPr>
        <p:spPr bwMode="auto">
          <a:xfrm>
            <a:off x="203040" y="3311640"/>
            <a:ext cx="4503960" cy="1218960"/>
          </a:xfrm>
          <a:custGeom>
            <a:avLst/>
            <a:gdLst/>
            <a:ahLst/>
            <a:cxnLst/>
            <a:rect l="0" t="0" r="r" b="b"/>
            <a:pathLst>
              <a:path w="12513" h="3388" fill="norm" stroke="1" extrusionOk="0">
                <a:moveTo>
                  <a:pt x="564" y="0"/>
                </a:moveTo>
                <a:lnTo>
                  <a:pt x="565" y="0"/>
                </a:lnTo>
                <a:cubicBezTo>
                  <a:pt x="465" y="0"/>
                  <a:pt x="368" y="26"/>
                  <a:pt x="282" y="76"/>
                </a:cubicBezTo>
                <a:cubicBezTo>
                  <a:pt x="196" y="125"/>
                  <a:pt x="125" y="196"/>
                  <a:pt x="76" y="282"/>
                </a:cubicBezTo>
                <a:cubicBezTo>
                  <a:pt x="26" y="368"/>
                  <a:pt x="0" y="465"/>
                  <a:pt x="0" y="565"/>
                </a:cubicBezTo>
                <a:lnTo>
                  <a:pt x="0" y="2822"/>
                </a:lnTo>
                <a:lnTo>
                  <a:pt x="0" y="2823"/>
                </a:lnTo>
                <a:cubicBezTo>
                  <a:pt x="0" y="2922"/>
                  <a:pt x="26" y="3019"/>
                  <a:pt x="76" y="3105"/>
                </a:cubicBezTo>
                <a:cubicBezTo>
                  <a:pt x="125" y="3191"/>
                  <a:pt x="196" y="3262"/>
                  <a:pt x="282" y="3311"/>
                </a:cubicBezTo>
                <a:cubicBezTo>
                  <a:pt x="368" y="3361"/>
                  <a:pt x="465" y="3387"/>
                  <a:pt x="565" y="3387"/>
                </a:cubicBezTo>
                <a:lnTo>
                  <a:pt x="11947" y="3387"/>
                </a:lnTo>
                <a:lnTo>
                  <a:pt x="11948" y="3387"/>
                </a:lnTo>
                <a:cubicBezTo>
                  <a:pt x="12047" y="3387"/>
                  <a:pt x="12144" y="3361"/>
                  <a:pt x="12230" y="3311"/>
                </a:cubicBezTo>
                <a:cubicBezTo>
                  <a:pt x="12316" y="3262"/>
                  <a:pt x="12387" y="3191"/>
                  <a:pt x="12436" y="3105"/>
                </a:cubicBezTo>
                <a:cubicBezTo>
                  <a:pt x="12486" y="3019"/>
                  <a:pt x="12512" y="2922"/>
                  <a:pt x="12512" y="2823"/>
                </a:cubicBezTo>
                <a:lnTo>
                  <a:pt x="12512" y="564"/>
                </a:lnTo>
                <a:lnTo>
                  <a:pt x="12512" y="565"/>
                </a:lnTo>
                <a:lnTo>
                  <a:pt x="12512" y="565"/>
                </a:lnTo>
                <a:cubicBezTo>
                  <a:pt x="12512" y="465"/>
                  <a:pt x="12486" y="368"/>
                  <a:pt x="12436" y="282"/>
                </a:cubicBezTo>
                <a:cubicBezTo>
                  <a:pt x="12387" y="196"/>
                  <a:pt x="12316" y="125"/>
                  <a:pt x="12230" y="76"/>
                </a:cubicBezTo>
                <a:cubicBezTo>
                  <a:pt x="12144" y="26"/>
                  <a:pt x="12047" y="0"/>
                  <a:pt x="11948" y="0"/>
                </a:cubicBezTo>
                <a:lnTo>
                  <a:pt x="564" y="0"/>
                </a:lnTo>
              </a:path>
            </a:pathLst>
          </a:custGeom>
          <a:gradFill rotWithShape="0">
            <a:gsLst>
              <a:gs pos="0">
                <a:srgbClr val="F18C55"/>
              </a:gs>
              <a:gs pos="100000">
                <a:srgbClr val="E56B17"/>
              </a:gs>
            </a:gsLst>
            <a:lin ang="5400000" scaled="1"/>
          </a:gradFill>
          <a:ln w="0">
            <a:noFill/>
          </a:ln>
          <a:effectLst>
            <a:outerShdw dist="19080" dir="5400000">
              <a:srgbClr val="000000">
                <a:alpha val="6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i="1" u="sng" strike="noStrike" spc="-1">
                <a:solidFill>
                  <a:srgbClr val="FFFFFF"/>
                </a:solidFill>
                <a:latin typeface="Century Schoolbook"/>
              </a:rPr>
              <a:t>Одна из основных функций</a:t>
            </a:r>
            <a:r>
              <a:rPr lang="ru-RU" sz="1800" b="0" strike="noStrike" spc="-1">
                <a:solidFill>
                  <a:srgbClr val="FFFFFF"/>
                </a:solidFill>
                <a:latin typeface="Century Schoolbook"/>
              </a:rPr>
              <a:t>, возложенных на территориальный орган МЧС России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26" name="Group 3"/>
          <p:cNvGrpSpPr/>
          <p:nvPr/>
        </p:nvGrpSpPr>
        <p:grpSpPr bwMode="auto">
          <a:xfrm>
            <a:off x="255600" y="3311640"/>
            <a:ext cx="11679120" cy="3133440"/>
            <a:chOff x="255600" y="3311640"/>
            <a:chExt cx="11679120" cy="3133440"/>
          </a:xfrm>
        </p:grpSpPr>
        <p:sp>
          <p:nvSpPr>
            <p:cNvPr id="127" name="CustomShape 4"/>
            <p:cNvSpPr/>
            <p:nvPr/>
          </p:nvSpPr>
          <p:spPr bwMode="auto">
            <a:xfrm>
              <a:off x="5773680" y="3311640"/>
              <a:ext cx="6161039" cy="1218960"/>
            </a:xfrm>
            <a:custGeom>
              <a:avLst/>
              <a:gdLst/>
              <a:ahLst/>
              <a:cxnLst/>
              <a:rect l="0" t="0" r="r" b="b"/>
              <a:pathLst>
                <a:path w="17116" h="3388" fill="norm" stroke="1" extrusionOk="0">
                  <a:moveTo>
                    <a:pt x="564" y="0"/>
                  </a:moveTo>
                  <a:lnTo>
                    <a:pt x="565" y="0"/>
                  </a:lnTo>
                  <a:cubicBezTo>
                    <a:pt x="465" y="0"/>
                    <a:pt x="368" y="26"/>
                    <a:pt x="282" y="76"/>
                  </a:cubicBezTo>
                  <a:cubicBezTo>
                    <a:pt x="196" y="125"/>
                    <a:pt x="125" y="196"/>
                    <a:pt x="76" y="282"/>
                  </a:cubicBezTo>
                  <a:cubicBezTo>
                    <a:pt x="26" y="368"/>
                    <a:pt x="0" y="465"/>
                    <a:pt x="0" y="565"/>
                  </a:cubicBezTo>
                  <a:lnTo>
                    <a:pt x="0" y="2822"/>
                  </a:lnTo>
                  <a:lnTo>
                    <a:pt x="0" y="2823"/>
                  </a:lnTo>
                  <a:cubicBezTo>
                    <a:pt x="0" y="2922"/>
                    <a:pt x="26" y="3019"/>
                    <a:pt x="76" y="3105"/>
                  </a:cubicBezTo>
                  <a:cubicBezTo>
                    <a:pt x="125" y="3191"/>
                    <a:pt x="196" y="3262"/>
                    <a:pt x="282" y="3311"/>
                  </a:cubicBezTo>
                  <a:cubicBezTo>
                    <a:pt x="368" y="3361"/>
                    <a:pt x="465" y="3387"/>
                    <a:pt x="565" y="3387"/>
                  </a:cubicBezTo>
                  <a:lnTo>
                    <a:pt x="16550" y="3387"/>
                  </a:lnTo>
                  <a:lnTo>
                    <a:pt x="16551" y="3387"/>
                  </a:lnTo>
                  <a:cubicBezTo>
                    <a:pt x="16650" y="3387"/>
                    <a:pt x="16747" y="3361"/>
                    <a:pt x="16833" y="3311"/>
                  </a:cubicBezTo>
                  <a:cubicBezTo>
                    <a:pt x="16919" y="3262"/>
                    <a:pt x="16990" y="3191"/>
                    <a:pt x="17039" y="3105"/>
                  </a:cubicBezTo>
                  <a:cubicBezTo>
                    <a:pt x="17089" y="3019"/>
                    <a:pt x="17115" y="2922"/>
                    <a:pt x="17115" y="2823"/>
                  </a:cubicBezTo>
                  <a:lnTo>
                    <a:pt x="17115" y="564"/>
                  </a:lnTo>
                  <a:lnTo>
                    <a:pt x="17115" y="565"/>
                  </a:lnTo>
                  <a:lnTo>
                    <a:pt x="17115" y="565"/>
                  </a:lnTo>
                  <a:cubicBezTo>
                    <a:pt x="17115" y="465"/>
                    <a:pt x="17089" y="368"/>
                    <a:pt x="17039" y="282"/>
                  </a:cubicBezTo>
                  <a:cubicBezTo>
                    <a:pt x="16990" y="196"/>
                    <a:pt x="16919" y="125"/>
                    <a:pt x="16833" y="76"/>
                  </a:cubicBezTo>
                  <a:cubicBezTo>
                    <a:pt x="16747" y="26"/>
                    <a:pt x="16650" y="0"/>
                    <a:pt x="16551" y="0"/>
                  </a:cubicBezTo>
                  <a:lnTo>
                    <a:pt x="564" y="0"/>
                  </a:lnTo>
                </a:path>
              </a:pathLst>
            </a:custGeom>
            <a:gradFill rotWithShape="0">
              <a:gsLst>
                <a:gs pos="0">
                  <a:srgbClr val="F18C55"/>
                </a:gs>
                <a:gs pos="100000">
                  <a:srgbClr val="E56B17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организация информирования населения через средства массовой информации и по иным каналам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8" name="CustomShape 5"/>
            <p:cNvSpPr/>
            <p:nvPr/>
          </p:nvSpPr>
          <p:spPr bwMode="auto">
            <a:xfrm>
              <a:off x="255600" y="5019480"/>
              <a:ext cx="2333519" cy="1425600"/>
            </a:xfrm>
            <a:custGeom>
              <a:avLst/>
              <a:gdLst/>
              <a:ahLst/>
              <a:cxnLst/>
              <a:rect l="0" t="0" r="r" b="b"/>
              <a:pathLst>
                <a:path w="6484" h="3962" fill="norm" stroke="1" extrusionOk="0">
                  <a:moveTo>
                    <a:pt x="660" y="0"/>
                  </a:moveTo>
                  <a:lnTo>
                    <a:pt x="660" y="0"/>
                  </a:lnTo>
                  <a:cubicBezTo>
                    <a:pt x="544" y="0"/>
                    <a:pt x="430" y="31"/>
                    <a:pt x="330" y="88"/>
                  </a:cubicBezTo>
                  <a:cubicBezTo>
                    <a:pt x="230" y="146"/>
                    <a:pt x="146" y="230"/>
                    <a:pt x="88" y="330"/>
                  </a:cubicBezTo>
                  <a:cubicBezTo>
                    <a:pt x="31" y="430"/>
                    <a:pt x="0" y="544"/>
                    <a:pt x="0" y="660"/>
                  </a:cubicBezTo>
                  <a:lnTo>
                    <a:pt x="0" y="3300"/>
                  </a:lnTo>
                  <a:lnTo>
                    <a:pt x="0" y="3301"/>
                  </a:lnTo>
                  <a:cubicBezTo>
                    <a:pt x="0" y="3417"/>
                    <a:pt x="31" y="3531"/>
                    <a:pt x="88" y="3631"/>
                  </a:cubicBezTo>
                  <a:cubicBezTo>
                    <a:pt x="146" y="3731"/>
                    <a:pt x="230" y="3815"/>
                    <a:pt x="330" y="3873"/>
                  </a:cubicBezTo>
                  <a:cubicBezTo>
                    <a:pt x="430" y="3930"/>
                    <a:pt x="544" y="3961"/>
                    <a:pt x="660" y="3961"/>
                  </a:cubicBezTo>
                  <a:lnTo>
                    <a:pt x="5822" y="3961"/>
                  </a:lnTo>
                  <a:lnTo>
                    <a:pt x="5823" y="3961"/>
                  </a:lnTo>
                  <a:cubicBezTo>
                    <a:pt x="5939" y="3961"/>
                    <a:pt x="6053" y="3930"/>
                    <a:pt x="6153" y="3873"/>
                  </a:cubicBezTo>
                  <a:cubicBezTo>
                    <a:pt x="6253" y="3815"/>
                    <a:pt x="6337" y="3731"/>
                    <a:pt x="6395" y="3631"/>
                  </a:cubicBezTo>
                  <a:cubicBezTo>
                    <a:pt x="6452" y="3531"/>
                    <a:pt x="6483" y="3417"/>
                    <a:pt x="6483" y="3301"/>
                  </a:cubicBezTo>
                  <a:lnTo>
                    <a:pt x="6483" y="660"/>
                  </a:lnTo>
                  <a:lnTo>
                    <a:pt x="6483" y="660"/>
                  </a:lnTo>
                  <a:lnTo>
                    <a:pt x="6483" y="660"/>
                  </a:lnTo>
                  <a:cubicBezTo>
                    <a:pt x="6483" y="544"/>
                    <a:pt x="6452" y="430"/>
                    <a:pt x="6395" y="330"/>
                  </a:cubicBezTo>
                  <a:cubicBezTo>
                    <a:pt x="6337" y="230"/>
                    <a:pt x="6253" y="146"/>
                    <a:pt x="6153" y="88"/>
                  </a:cubicBezTo>
                  <a:cubicBezTo>
                    <a:pt x="6053" y="31"/>
                    <a:pt x="5939" y="0"/>
                    <a:pt x="5823" y="0"/>
                  </a:cubicBezTo>
                  <a:lnTo>
                    <a:pt x="660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о прогнозируемых и возникших ЧС и пожарах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9" name="CustomShape 6"/>
            <p:cNvSpPr/>
            <p:nvPr/>
          </p:nvSpPr>
          <p:spPr bwMode="auto">
            <a:xfrm>
              <a:off x="2789280" y="5019480"/>
              <a:ext cx="2577960" cy="1425600"/>
            </a:xfrm>
            <a:custGeom>
              <a:avLst/>
              <a:gdLst/>
              <a:ahLst/>
              <a:cxnLst/>
              <a:rect l="0" t="0" r="r" b="b"/>
              <a:pathLst>
                <a:path w="7163" h="3962" fill="norm" stroke="1" extrusionOk="0">
                  <a:moveTo>
                    <a:pt x="660" y="0"/>
                  </a:moveTo>
                  <a:lnTo>
                    <a:pt x="660" y="0"/>
                  </a:lnTo>
                  <a:cubicBezTo>
                    <a:pt x="544" y="0"/>
                    <a:pt x="430" y="31"/>
                    <a:pt x="330" y="88"/>
                  </a:cubicBezTo>
                  <a:cubicBezTo>
                    <a:pt x="230" y="146"/>
                    <a:pt x="146" y="230"/>
                    <a:pt x="88" y="330"/>
                  </a:cubicBezTo>
                  <a:cubicBezTo>
                    <a:pt x="31" y="430"/>
                    <a:pt x="0" y="544"/>
                    <a:pt x="0" y="660"/>
                  </a:cubicBezTo>
                  <a:lnTo>
                    <a:pt x="0" y="3300"/>
                  </a:lnTo>
                  <a:lnTo>
                    <a:pt x="0" y="3301"/>
                  </a:lnTo>
                  <a:cubicBezTo>
                    <a:pt x="0" y="3417"/>
                    <a:pt x="31" y="3531"/>
                    <a:pt x="88" y="3631"/>
                  </a:cubicBezTo>
                  <a:cubicBezTo>
                    <a:pt x="146" y="3731"/>
                    <a:pt x="230" y="3815"/>
                    <a:pt x="330" y="3873"/>
                  </a:cubicBezTo>
                  <a:cubicBezTo>
                    <a:pt x="430" y="3930"/>
                    <a:pt x="544" y="3961"/>
                    <a:pt x="660" y="3961"/>
                  </a:cubicBezTo>
                  <a:lnTo>
                    <a:pt x="6501" y="3961"/>
                  </a:lnTo>
                  <a:lnTo>
                    <a:pt x="6502" y="3961"/>
                  </a:lnTo>
                  <a:cubicBezTo>
                    <a:pt x="6618" y="3961"/>
                    <a:pt x="6732" y="3930"/>
                    <a:pt x="6832" y="3873"/>
                  </a:cubicBezTo>
                  <a:cubicBezTo>
                    <a:pt x="6932" y="3815"/>
                    <a:pt x="7016" y="3731"/>
                    <a:pt x="7074" y="3631"/>
                  </a:cubicBezTo>
                  <a:cubicBezTo>
                    <a:pt x="7131" y="3531"/>
                    <a:pt x="7162" y="3417"/>
                    <a:pt x="7162" y="3301"/>
                  </a:cubicBezTo>
                  <a:lnTo>
                    <a:pt x="7162" y="660"/>
                  </a:lnTo>
                  <a:lnTo>
                    <a:pt x="7162" y="660"/>
                  </a:lnTo>
                  <a:lnTo>
                    <a:pt x="7162" y="660"/>
                  </a:lnTo>
                  <a:cubicBezTo>
                    <a:pt x="7162" y="544"/>
                    <a:pt x="7131" y="430"/>
                    <a:pt x="7074" y="330"/>
                  </a:cubicBezTo>
                  <a:cubicBezTo>
                    <a:pt x="7016" y="230"/>
                    <a:pt x="6932" y="146"/>
                    <a:pt x="6832" y="88"/>
                  </a:cubicBezTo>
                  <a:cubicBezTo>
                    <a:pt x="6732" y="31"/>
                    <a:pt x="6618" y="0"/>
                    <a:pt x="6502" y="0"/>
                  </a:cubicBezTo>
                  <a:lnTo>
                    <a:pt x="660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о мерах по обеспечению безопасности населения и территорий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0" name="CustomShape 7"/>
            <p:cNvSpPr/>
            <p:nvPr/>
          </p:nvSpPr>
          <p:spPr bwMode="auto">
            <a:xfrm>
              <a:off x="5567400" y="5008680"/>
              <a:ext cx="2055600" cy="1430280"/>
            </a:xfrm>
            <a:custGeom>
              <a:avLst/>
              <a:gdLst/>
              <a:ahLst/>
              <a:cxnLst/>
              <a:rect l="0" t="0" r="r" b="b"/>
              <a:pathLst>
                <a:path w="5712" h="3975" fill="norm" stroke="1" extrusionOk="0">
                  <a:moveTo>
                    <a:pt x="662" y="0"/>
                  </a:moveTo>
                  <a:lnTo>
                    <a:pt x="662" y="0"/>
                  </a:lnTo>
                  <a:cubicBezTo>
                    <a:pt x="546" y="0"/>
                    <a:pt x="432" y="31"/>
                    <a:pt x="331" y="89"/>
                  </a:cubicBezTo>
                  <a:cubicBezTo>
                    <a:pt x="230" y="147"/>
                    <a:pt x="147" y="230"/>
                    <a:pt x="89" y="331"/>
                  </a:cubicBezTo>
                  <a:cubicBezTo>
                    <a:pt x="31" y="432"/>
                    <a:pt x="0" y="546"/>
                    <a:pt x="0" y="662"/>
                  </a:cubicBezTo>
                  <a:lnTo>
                    <a:pt x="0" y="3311"/>
                  </a:lnTo>
                  <a:lnTo>
                    <a:pt x="0" y="3312"/>
                  </a:lnTo>
                  <a:cubicBezTo>
                    <a:pt x="0" y="3428"/>
                    <a:pt x="31" y="3542"/>
                    <a:pt x="89" y="3643"/>
                  </a:cubicBezTo>
                  <a:cubicBezTo>
                    <a:pt x="147" y="3744"/>
                    <a:pt x="230" y="3827"/>
                    <a:pt x="331" y="3885"/>
                  </a:cubicBezTo>
                  <a:cubicBezTo>
                    <a:pt x="432" y="3943"/>
                    <a:pt x="546" y="3974"/>
                    <a:pt x="662" y="3974"/>
                  </a:cubicBezTo>
                  <a:lnTo>
                    <a:pt x="5048" y="3973"/>
                  </a:lnTo>
                  <a:lnTo>
                    <a:pt x="5049" y="3974"/>
                  </a:lnTo>
                  <a:cubicBezTo>
                    <a:pt x="5165" y="3974"/>
                    <a:pt x="5279" y="3943"/>
                    <a:pt x="5380" y="3885"/>
                  </a:cubicBezTo>
                  <a:cubicBezTo>
                    <a:pt x="5481" y="3827"/>
                    <a:pt x="5564" y="3744"/>
                    <a:pt x="5622" y="3643"/>
                  </a:cubicBezTo>
                  <a:cubicBezTo>
                    <a:pt x="5680" y="3542"/>
                    <a:pt x="5711" y="3428"/>
                    <a:pt x="5711" y="3312"/>
                  </a:cubicBezTo>
                  <a:lnTo>
                    <a:pt x="5711" y="662"/>
                  </a:lnTo>
                  <a:lnTo>
                    <a:pt x="5711" y="662"/>
                  </a:lnTo>
                  <a:lnTo>
                    <a:pt x="5711" y="662"/>
                  </a:lnTo>
                  <a:cubicBezTo>
                    <a:pt x="5711" y="546"/>
                    <a:pt x="5680" y="432"/>
                    <a:pt x="5622" y="331"/>
                  </a:cubicBezTo>
                  <a:cubicBezTo>
                    <a:pt x="5564" y="230"/>
                    <a:pt x="5481" y="147"/>
                    <a:pt x="5380" y="89"/>
                  </a:cubicBezTo>
                  <a:cubicBezTo>
                    <a:pt x="5279" y="31"/>
                    <a:pt x="5165" y="0"/>
                    <a:pt x="5049" y="0"/>
                  </a:cubicBezTo>
                  <a:lnTo>
                    <a:pt x="662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о приемах и способах защиты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1" name="CustomShape 8"/>
            <p:cNvSpPr/>
            <p:nvPr/>
          </p:nvSpPr>
          <p:spPr bwMode="auto">
            <a:xfrm>
              <a:off x="7824600" y="5011560"/>
              <a:ext cx="4110120" cy="1433520"/>
            </a:xfrm>
            <a:custGeom>
              <a:avLst/>
              <a:gdLst/>
              <a:ahLst/>
              <a:cxnLst/>
              <a:rect l="0" t="0" r="r" b="b"/>
              <a:pathLst>
                <a:path w="11419" h="3984" fill="norm" stroke="1" extrusionOk="0">
                  <a:moveTo>
                    <a:pt x="663" y="0"/>
                  </a:moveTo>
                  <a:lnTo>
                    <a:pt x="664" y="0"/>
                  </a:lnTo>
                  <a:cubicBezTo>
                    <a:pt x="547" y="0"/>
                    <a:pt x="433" y="31"/>
                    <a:pt x="332" y="89"/>
                  </a:cubicBezTo>
                  <a:cubicBezTo>
                    <a:pt x="231" y="147"/>
                    <a:pt x="147" y="231"/>
                    <a:pt x="89" y="332"/>
                  </a:cubicBezTo>
                  <a:cubicBezTo>
                    <a:pt x="31" y="433"/>
                    <a:pt x="0" y="547"/>
                    <a:pt x="0" y="664"/>
                  </a:cubicBezTo>
                  <a:lnTo>
                    <a:pt x="0" y="3319"/>
                  </a:lnTo>
                  <a:lnTo>
                    <a:pt x="0" y="3319"/>
                  </a:lnTo>
                  <a:cubicBezTo>
                    <a:pt x="0" y="3436"/>
                    <a:pt x="31" y="3550"/>
                    <a:pt x="89" y="3651"/>
                  </a:cubicBezTo>
                  <a:cubicBezTo>
                    <a:pt x="147" y="3752"/>
                    <a:pt x="231" y="3836"/>
                    <a:pt x="332" y="3894"/>
                  </a:cubicBezTo>
                  <a:cubicBezTo>
                    <a:pt x="433" y="3952"/>
                    <a:pt x="547" y="3983"/>
                    <a:pt x="664" y="3983"/>
                  </a:cubicBezTo>
                  <a:lnTo>
                    <a:pt x="10754" y="3983"/>
                  </a:lnTo>
                  <a:lnTo>
                    <a:pt x="10754" y="3983"/>
                  </a:lnTo>
                  <a:cubicBezTo>
                    <a:pt x="10871" y="3983"/>
                    <a:pt x="10985" y="3952"/>
                    <a:pt x="11086" y="3894"/>
                  </a:cubicBezTo>
                  <a:cubicBezTo>
                    <a:pt x="11187" y="3836"/>
                    <a:pt x="11271" y="3752"/>
                    <a:pt x="11329" y="3651"/>
                  </a:cubicBezTo>
                  <a:cubicBezTo>
                    <a:pt x="11387" y="3550"/>
                    <a:pt x="11418" y="3436"/>
                    <a:pt x="11418" y="3319"/>
                  </a:cubicBezTo>
                  <a:lnTo>
                    <a:pt x="11418" y="663"/>
                  </a:lnTo>
                  <a:lnTo>
                    <a:pt x="11418" y="664"/>
                  </a:lnTo>
                  <a:lnTo>
                    <a:pt x="11418" y="664"/>
                  </a:lnTo>
                  <a:cubicBezTo>
                    <a:pt x="11418" y="547"/>
                    <a:pt x="11387" y="433"/>
                    <a:pt x="11329" y="332"/>
                  </a:cubicBezTo>
                  <a:cubicBezTo>
                    <a:pt x="11271" y="231"/>
                    <a:pt x="11187" y="147"/>
                    <a:pt x="11086" y="89"/>
                  </a:cubicBezTo>
                  <a:cubicBezTo>
                    <a:pt x="10985" y="31"/>
                    <a:pt x="10871" y="0"/>
                    <a:pt x="10754" y="0"/>
                  </a:cubicBezTo>
                  <a:lnTo>
                    <a:pt x="663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пропаганда в области ГО, защиты населения и территорий от ЧС, обеспечения пожарной безопасности и безопасности людей на водных объектах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2" name="CustomShape 9"/>
            <p:cNvSpPr/>
            <p:nvPr/>
          </p:nvSpPr>
          <p:spPr bwMode="auto">
            <a:xfrm>
              <a:off x="4707000" y="3649680"/>
              <a:ext cx="1066680" cy="542880"/>
            </a:xfrm>
            <a:custGeom>
              <a:avLst/>
              <a:gdLst/>
              <a:ahLst/>
              <a:cxnLst/>
              <a:rect l="0" t="0" r="r" b="b"/>
              <a:pathLst>
                <a:path w="2965" h="1510" fill="norm" stroke="1" extrusionOk="0">
                  <a:moveTo>
                    <a:pt x="0" y="377"/>
                  </a:moveTo>
                  <a:lnTo>
                    <a:pt x="2209" y="377"/>
                  </a:lnTo>
                  <a:lnTo>
                    <a:pt x="2209" y="0"/>
                  </a:lnTo>
                  <a:lnTo>
                    <a:pt x="2964" y="754"/>
                  </a:lnTo>
                  <a:lnTo>
                    <a:pt x="2209" y="1509"/>
                  </a:lnTo>
                  <a:lnTo>
                    <a:pt x="2209" y="1131"/>
                  </a:lnTo>
                  <a:lnTo>
                    <a:pt x="0" y="1131"/>
                  </a:lnTo>
                  <a:lnTo>
                    <a:pt x="0" y="377"/>
                  </a:lnTo>
                </a:path>
              </a:pathLst>
            </a:custGeom>
            <a:gradFill rotWithShape="0">
              <a:gsLst>
                <a:gs pos="0">
                  <a:srgbClr val="F18C55"/>
                </a:gs>
                <a:gs pos="100000">
                  <a:srgbClr val="E56B17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</p:sp>
        <p:cxnSp>
          <p:nvCxnSpPr>
            <p:cNvPr id="133" name="Line 10"/>
            <p:cNvCxnSpPr>
              <a:cxnSpLocks/>
            </p:cNvCxnSpPr>
            <p:nvPr/>
          </p:nvCxnSpPr>
          <p:spPr bwMode="auto">
            <a:xfrm flipH="1">
              <a:off x="1422000" y="4530600"/>
              <a:ext cx="7433280" cy="489600"/>
            </a:xfrm>
            <a:prstGeom prst="straightConnector1">
              <a:avLst/>
            </a:prstGeom>
            <a:ln w="19080">
              <a:solidFill>
                <a:srgbClr val="ED7D31"/>
              </a:solidFill>
              <a:miter/>
              <a:tailEnd type="triangle" w="med" len="med"/>
            </a:ln>
          </p:spPr>
        </p:cxnSp>
        <p:cxnSp>
          <p:nvCxnSpPr>
            <p:cNvPr id="134" name="Line 11"/>
            <p:cNvCxnSpPr>
              <a:cxnSpLocks/>
            </p:cNvCxnSpPr>
            <p:nvPr/>
          </p:nvCxnSpPr>
          <p:spPr bwMode="auto">
            <a:xfrm flipH="1">
              <a:off x="4077360" y="4530600"/>
              <a:ext cx="4777560" cy="489600"/>
            </a:xfrm>
            <a:prstGeom prst="straightConnector1">
              <a:avLst/>
            </a:prstGeom>
            <a:ln w="19080">
              <a:solidFill>
                <a:srgbClr val="ED7D31"/>
              </a:solidFill>
              <a:miter/>
              <a:tailEnd type="triangle" w="med" len="med"/>
            </a:ln>
          </p:spPr>
        </p:cxnSp>
        <p:cxnSp>
          <p:nvCxnSpPr>
            <p:cNvPr id="135" name="Line 12"/>
            <p:cNvCxnSpPr>
              <a:cxnSpLocks/>
            </p:cNvCxnSpPr>
            <p:nvPr/>
          </p:nvCxnSpPr>
          <p:spPr bwMode="auto">
            <a:xfrm flipH="1">
              <a:off x="6595200" y="4530240"/>
              <a:ext cx="2259720" cy="478439"/>
            </a:xfrm>
            <a:prstGeom prst="straightConnector1">
              <a:avLst/>
            </a:prstGeom>
            <a:ln w="19080">
              <a:solidFill>
                <a:srgbClr val="ED7D31"/>
              </a:solidFill>
              <a:miter/>
              <a:tailEnd type="triangle" w="med" len="med"/>
            </a:ln>
          </p:spPr>
        </p:cxnSp>
        <p:cxnSp>
          <p:nvCxnSpPr>
            <p:cNvPr id="136" name="Line 13"/>
            <p:cNvCxnSpPr>
              <a:cxnSpLocks/>
            </p:cNvCxnSpPr>
            <p:nvPr/>
          </p:nvCxnSpPr>
          <p:spPr bwMode="auto">
            <a:xfrm>
              <a:off x="8854920" y="4530600"/>
              <a:ext cx="1024560" cy="481680"/>
            </a:xfrm>
            <a:prstGeom prst="straightConnector1">
              <a:avLst/>
            </a:prstGeom>
            <a:ln w="19080">
              <a:solidFill>
                <a:srgbClr val="ED7D31"/>
              </a:solidFill>
              <a:miter/>
              <a:tailEnd type="triangle" w="med" len="med"/>
            </a:ln>
          </p:spPr>
        </p:cxnSp>
      </p:grpSp>
      <p:grpSp>
        <p:nvGrpSpPr>
          <p:cNvPr id="137" name="Group 14"/>
          <p:cNvGrpSpPr/>
          <p:nvPr/>
        </p:nvGrpSpPr>
        <p:grpSpPr bwMode="auto">
          <a:xfrm>
            <a:off x="203040" y="1058760"/>
            <a:ext cx="11731680" cy="2046240"/>
            <a:chOff x="203040" y="1058760"/>
            <a:chExt cx="11731680" cy="2046240"/>
          </a:xfrm>
        </p:grpSpPr>
        <p:sp>
          <p:nvSpPr>
            <p:cNvPr id="138" name="CustomShape 15"/>
            <p:cNvSpPr/>
            <p:nvPr/>
          </p:nvSpPr>
          <p:spPr bwMode="auto">
            <a:xfrm>
              <a:off x="6861240" y="1876320"/>
              <a:ext cx="2155680" cy="401400"/>
            </a:xfrm>
            <a:custGeom>
              <a:avLst/>
              <a:gdLst/>
              <a:ahLst/>
              <a:cxnLst/>
              <a:rect l="0" t="0" r="r" b="b"/>
              <a:pathLst>
                <a:path w="5990" h="1117" fill="norm" stroke="1" extrusionOk="0">
                  <a:moveTo>
                    <a:pt x="0" y="279"/>
                  </a:moveTo>
                  <a:lnTo>
                    <a:pt x="5431" y="279"/>
                  </a:lnTo>
                  <a:lnTo>
                    <a:pt x="5431" y="0"/>
                  </a:lnTo>
                  <a:lnTo>
                    <a:pt x="5989" y="558"/>
                  </a:lnTo>
                  <a:lnTo>
                    <a:pt x="5431" y="1116"/>
                  </a:lnTo>
                  <a:lnTo>
                    <a:pt x="5431" y="837"/>
                  </a:lnTo>
                  <a:lnTo>
                    <a:pt x="0" y="837"/>
                  </a:lnTo>
                  <a:lnTo>
                    <a:pt x="0" y="279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9" name="CustomShape 16"/>
            <p:cNvSpPr/>
            <p:nvPr/>
          </p:nvSpPr>
          <p:spPr bwMode="auto">
            <a:xfrm>
              <a:off x="4047840" y="1415880"/>
              <a:ext cx="3039840" cy="1413000"/>
            </a:xfrm>
            <a:custGeom>
              <a:avLst/>
              <a:gdLst/>
              <a:ahLst/>
              <a:cxnLst/>
              <a:rect l="0" t="0" r="r" b="b"/>
              <a:pathLst>
                <a:path w="8446" h="3927" fill="norm" stroke="1" extrusionOk="0">
                  <a:moveTo>
                    <a:pt x="654" y="0"/>
                  </a:moveTo>
                  <a:lnTo>
                    <a:pt x="654" y="0"/>
                  </a:lnTo>
                  <a:cubicBezTo>
                    <a:pt x="539" y="0"/>
                    <a:pt x="427" y="30"/>
                    <a:pt x="327" y="88"/>
                  </a:cubicBezTo>
                  <a:cubicBezTo>
                    <a:pt x="228" y="145"/>
                    <a:pt x="145" y="228"/>
                    <a:pt x="88" y="327"/>
                  </a:cubicBezTo>
                  <a:cubicBezTo>
                    <a:pt x="30" y="427"/>
                    <a:pt x="0" y="539"/>
                    <a:pt x="0" y="654"/>
                  </a:cubicBezTo>
                  <a:lnTo>
                    <a:pt x="0" y="3271"/>
                  </a:lnTo>
                  <a:lnTo>
                    <a:pt x="0" y="3272"/>
                  </a:lnTo>
                  <a:cubicBezTo>
                    <a:pt x="0" y="3387"/>
                    <a:pt x="30" y="3499"/>
                    <a:pt x="88" y="3599"/>
                  </a:cubicBezTo>
                  <a:cubicBezTo>
                    <a:pt x="145" y="3698"/>
                    <a:pt x="228" y="3781"/>
                    <a:pt x="327" y="3838"/>
                  </a:cubicBezTo>
                  <a:cubicBezTo>
                    <a:pt x="427" y="3896"/>
                    <a:pt x="539" y="3926"/>
                    <a:pt x="654" y="3926"/>
                  </a:cubicBezTo>
                  <a:lnTo>
                    <a:pt x="7790" y="3926"/>
                  </a:lnTo>
                  <a:lnTo>
                    <a:pt x="7791" y="3926"/>
                  </a:lnTo>
                  <a:cubicBezTo>
                    <a:pt x="7906" y="3926"/>
                    <a:pt x="8018" y="3896"/>
                    <a:pt x="8118" y="3838"/>
                  </a:cubicBezTo>
                  <a:cubicBezTo>
                    <a:pt x="8217" y="3781"/>
                    <a:pt x="8300" y="3698"/>
                    <a:pt x="8357" y="3599"/>
                  </a:cubicBezTo>
                  <a:cubicBezTo>
                    <a:pt x="8415" y="3499"/>
                    <a:pt x="8445" y="3387"/>
                    <a:pt x="8445" y="3272"/>
                  </a:cubicBezTo>
                  <a:lnTo>
                    <a:pt x="8445" y="654"/>
                  </a:lnTo>
                  <a:lnTo>
                    <a:pt x="8445" y="654"/>
                  </a:lnTo>
                  <a:lnTo>
                    <a:pt x="8445" y="654"/>
                  </a:lnTo>
                  <a:cubicBezTo>
                    <a:pt x="8445" y="539"/>
                    <a:pt x="8415" y="427"/>
                    <a:pt x="8357" y="327"/>
                  </a:cubicBezTo>
                  <a:cubicBezTo>
                    <a:pt x="8300" y="228"/>
                    <a:pt x="8217" y="145"/>
                    <a:pt x="8118" y="88"/>
                  </a:cubicBezTo>
                  <a:cubicBezTo>
                    <a:pt x="8018" y="30"/>
                    <a:pt x="7906" y="0"/>
                    <a:pt x="7791" y="0"/>
                  </a:cubicBezTo>
                  <a:lnTo>
                    <a:pt x="654" y="0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1" u="sng" strike="noStrike" spc="-1">
                  <a:solidFill>
                    <a:srgbClr val="000000"/>
                  </a:solidFill>
                  <a:latin typeface="Century Schoolbook"/>
                </a:rPr>
                <a:t>Включение электросирен </a:t>
              </a:r>
              <a:r>
                <a:rPr lang="ru-RU" sz="1600" b="0" strike="noStrike" spc="-1">
                  <a:solidFill>
                    <a:srgbClr val="000000"/>
                  </a:solidFill>
                  <a:latin typeface="Century Schoolbook"/>
                </a:rPr>
                <a:t>в режиме непрерывного звучания 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600" b="0" i="1" strike="noStrike" spc="-1">
                  <a:solidFill>
                    <a:srgbClr val="000000"/>
                  </a:solidFill>
                  <a:latin typeface="Century Schoolbook"/>
                </a:rPr>
                <a:t>(сигнал «Внимание всем!») </a:t>
              </a:r>
              <a:endParaRPr lang="en-US" sz="16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0" name="CustomShape 17"/>
            <p:cNvSpPr/>
            <p:nvPr/>
          </p:nvSpPr>
          <p:spPr bwMode="auto">
            <a:xfrm>
              <a:off x="203040" y="1096560"/>
              <a:ext cx="1877759" cy="2008440"/>
            </a:xfrm>
            <a:custGeom>
              <a:avLst/>
              <a:gdLst/>
              <a:ahLst/>
              <a:cxnLst/>
              <a:rect l="0" t="0" r="r" b="b"/>
              <a:pathLst>
                <a:path w="5218" h="5581" fill="norm" stroke="1" extrusionOk="0">
                  <a:moveTo>
                    <a:pt x="869" y="0"/>
                  </a:moveTo>
                  <a:lnTo>
                    <a:pt x="870" y="0"/>
                  </a:lnTo>
                  <a:cubicBezTo>
                    <a:pt x="717" y="0"/>
                    <a:pt x="567" y="40"/>
                    <a:pt x="435" y="116"/>
                  </a:cubicBezTo>
                  <a:cubicBezTo>
                    <a:pt x="303" y="193"/>
                    <a:pt x="193" y="303"/>
                    <a:pt x="116" y="435"/>
                  </a:cubicBezTo>
                  <a:cubicBezTo>
                    <a:pt x="40" y="567"/>
                    <a:pt x="0" y="717"/>
                    <a:pt x="0" y="870"/>
                  </a:cubicBezTo>
                  <a:lnTo>
                    <a:pt x="0" y="4710"/>
                  </a:lnTo>
                  <a:lnTo>
                    <a:pt x="0" y="4711"/>
                  </a:lnTo>
                  <a:cubicBezTo>
                    <a:pt x="0" y="4863"/>
                    <a:pt x="40" y="5013"/>
                    <a:pt x="116" y="5145"/>
                  </a:cubicBezTo>
                  <a:cubicBezTo>
                    <a:pt x="193" y="5277"/>
                    <a:pt x="303" y="5387"/>
                    <a:pt x="435" y="5464"/>
                  </a:cubicBezTo>
                  <a:cubicBezTo>
                    <a:pt x="567" y="5540"/>
                    <a:pt x="717" y="5580"/>
                    <a:pt x="870" y="5580"/>
                  </a:cubicBezTo>
                  <a:lnTo>
                    <a:pt x="4347" y="5580"/>
                  </a:lnTo>
                  <a:lnTo>
                    <a:pt x="4348" y="5580"/>
                  </a:lnTo>
                  <a:cubicBezTo>
                    <a:pt x="4500" y="5580"/>
                    <a:pt x="4650" y="5540"/>
                    <a:pt x="4782" y="5464"/>
                  </a:cubicBezTo>
                  <a:cubicBezTo>
                    <a:pt x="4914" y="5387"/>
                    <a:pt x="5024" y="5277"/>
                    <a:pt x="5101" y="5145"/>
                  </a:cubicBezTo>
                  <a:cubicBezTo>
                    <a:pt x="5177" y="5013"/>
                    <a:pt x="5217" y="4863"/>
                    <a:pt x="5217" y="4711"/>
                  </a:cubicBezTo>
                  <a:lnTo>
                    <a:pt x="5217" y="869"/>
                  </a:lnTo>
                  <a:lnTo>
                    <a:pt x="5217" y="870"/>
                  </a:lnTo>
                  <a:lnTo>
                    <a:pt x="5217" y="870"/>
                  </a:lnTo>
                  <a:cubicBezTo>
                    <a:pt x="5217" y="717"/>
                    <a:pt x="5177" y="567"/>
                    <a:pt x="5101" y="435"/>
                  </a:cubicBezTo>
                  <a:cubicBezTo>
                    <a:pt x="5024" y="303"/>
                    <a:pt x="4914" y="193"/>
                    <a:pt x="4782" y="116"/>
                  </a:cubicBezTo>
                  <a:cubicBezTo>
                    <a:pt x="4650" y="40"/>
                    <a:pt x="4500" y="0"/>
                    <a:pt x="4348" y="0"/>
                  </a:cubicBezTo>
                  <a:lnTo>
                    <a:pt x="869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400" b="0" strike="noStrike" spc="-1">
                  <a:solidFill>
                    <a:srgbClr val="000000"/>
                  </a:solidFill>
                  <a:latin typeface="Century Schoolbook"/>
                </a:rPr>
                <a:t>Для привлечения внимания населения перед передачей речевой информации дежурными службами </a:t>
              </a:r>
              <a:endParaRPr lang="en-US" sz="14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1" name="CustomShape 18"/>
            <p:cNvSpPr/>
            <p:nvPr/>
          </p:nvSpPr>
          <p:spPr bwMode="auto">
            <a:xfrm>
              <a:off x="9016920" y="1058760"/>
              <a:ext cx="2917800" cy="2038320"/>
            </a:xfrm>
            <a:custGeom>
              <a:avLst/>
              <a:gdLst/>
              <a:ahLst/>
              <a:cxnLst/>
              <a:rect l="0" t="0" r="r" b="b"/>
              <a:pathLst>
                <a:path w="8107" h="5664" fill="norm" stroke="1" extrusionOk="0">
                  <a:moveTo>
                    <a:pt x="943" y="0"/>
                  </a:moveTo>
                  <a:lnTo>
                    <a:pt x="944" y="0"/>
                  </a:lnTo>
                  <a:cubicBezTo>
                    <a:pt x="778" y="0"/>
                    <a:pt x="615" y="44"/>
                    <a:pt x="472" y="126"/>
                  </a:cubicBezTo>
                  <a:cubicBezTo>
                    <a:pt x="328" y="209"/>
                    <a:pt x="209" y="328"/>
                    <a:pt x="126" y="472"/>
                  </a:cubicBezTo>
                  <a:cubicBezTo>
                    <a:pt x="44" y="615"/>
                    <a:pt x="0" y="778"/>
                    <a:pt x="0" y="944"/>
                  </a:cubicBezTo>
                  <a:lnTo>
                    <a:pt x="0" y="4719"/>
                  </a:lnTo>
                  <a:lnTo>
                    <a:pt x="0" y="4719"/>
                  </a:lnTo>
                  <a:cubicBezTo>
                    <a:pt x="0" y="4885"/>
                    <a:pt x="44" y="5048"/>
                    <a:pt x="126" y="5191"/>
                  </a:cubicBezTo>
                  <a:cubicBezTo>
                    <a:pt x="209" y="5335"/>
                    <a:pt x="328" y="5454"/>
                    <a:pt x="472" y="5537"/>
                  </a:cubicBezTo>
                  <a:cubicBezTo>
                    <a:pt x="615" y="5619"/>
                    <a:pt x="778" y="5663"/>
                    <a:pt x="944" y="5663"/>
                  </a:cubicBezTo>
                  <a:lnTo>
                    <a:pt x="7162" y="5663"/>
                  </a:lnTo>
                  <a:lnTo>
                    <a:pt x="7162" y="5663"/>
                  </a:lnTo>
                  <a:cubicBezTo>
                    <a:pt x="7328" y="5663"/>
                    <a:pt x="7491" y="5619"/>
                    <a:pt x="7634" y="5537"/>
                  </a:cubicBezTo>
                  <a:cubicBezTo>
                    <a:pt x="7778" y="5454"/>
                    <a:pt x="7897" y="5335"/>
                    <a:pt x="7980" y="5191"/>
                  </a:cubicBezTo>
                  <a:cubicBezTo>
                    <a:pt x="8062" y="5048"/>
                    <a:pt x="8106" y="4885"/>
                    <a:pt x="8106" y="4719"/>
                  </a:cubicBezTo>
                  <a:lnTo>
                    <a:pt x="8106" y="943"/>
                  </a:lnTo>
                  <a:lnTo>
                    <a:pt x="8106" y="944"/>
                  </a:lnTo>
                  <a:lnTo>
                    <a:pt x="8106" y="944"/>
                  </a:lnTo>
                  <a:cubicBezTo>
                    <a:pt x="8106" y="778"/>
                    <a:pt x="8062" y="615"/>
                    <a:pt x="7980" y="472"/>
                  </a:cubicBezTo>
                  <a:cubicBezTo>
                    <a:pt x="7897" y="328"/>
                    <a:pt x="7778" y="209"/>
                    <a:pt x="7634" y="126"/>
                  </a:cubicBezTo>
                  <a:cubicBezTo>
                    <a:pt x="7491" y="44"/>
                    <a:pt x="7328" y="0"/>
                    <a:pt x="7162" y="0"/>
                  </a:cubicBezTo>
                  <a:lnTo>
                    <a:pt x="943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400" b="0" strike="noStrike" spc="-1">
                  <a:solidFill>
                    <a:srgbClr val="000000"/>
                  </a:solidFill>
                  <a:latin typeface="Century Schoolbook"/>
                </a:rPr>
                <a:t>Доведением до населения сигналов оповещения и речевой информации по существующим средствам проводного и эфирного радиовещания, телевидения, сетям связи операторов сотовой связи и речевым установкам </a:t>
              </a:r>
              <a:endParaRPr lang="en-US" sz="14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2" name="CustomShape 19"/>
            <p:cNvSpPr/>
            <p:nvPr/>
          </p:nvSpPr>
          <p:spPr bwMode="auto">
            <a:xfrm>
              <a:off x="2080800" y="1922400"/>
              <a:ext cx="1971720" cy="401400"/>
            </a:xfrm>
            <a:custGeom>
              <a:avLst/>
              <a:gdLst/>
              <a:ahLst/>
              <a:cxnLst/>
              <a:rect l="0" t="0" r="r" b="b"/>
              <a:pathLst>
                <a:path w="5479" h="1117" fill="norm" stroke="1" extrusionOk="0">
                  <a:moveTo>
                    <a:pt x="0" y="279"/>
                  </a:moveTo>
                  <a:lnTo>
                    <a:pt x="4920" y="279"/>
                  </a:lnTo>
                  <a:lnTo>
                    <a:pt x="4920" y="0"/>
                  </a:lnTo>
                  <a:lnTo>
                    <a:pt x="5478" y="558"/>
                  </a:lnTo>
                  <a:lnTo>
                    <a:pt x="4920" y="1116"/>
                  </a:lnTo>
                  <a:lnTo>
                    <a:pt x="4920" y="837"/>
                  </a:lnTo>
                  <a:lnTo>
                    <a:pt x="0" y="837"/>
                  </a:lnTo>
                  <a:lnTo>
                    <a:pt x="0" y="279"/>
                  </a:lnTo>
                </a:path>
              </a:pathLst>
            </a:custGeom>
            <a:gradFill rotWithShape="0">
              <a:gsLst>
                <a:gs pos="0">
                  <a:srgbClr val="F7BDA4"/>
                </a:gs>
                <a:gs pos="100000">
                  <a:srgbClr val="F8A581"/>
                </a:gs>
              </a:gsLst>
              <a:lin ang="5400000" scaled="1"/>
            </a:gradFill>
            <a:ln w="648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3" name="CustomShape 20"/>
            <p:cNvSpPr/>
            <p:nvPr/>
          </p:nvSpPr>
          <p:spPr bwMode="auto">
            <a:xfrm>
              <a:off x="2201760" y="1979640"/>
              <a:ext cx="1503360" cy="28548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200" b="1" strike="noStrike" spc="-1">
                  <a:solidFill>
                    <a:srgbClr val="000000"/>
                  </a:solidFill>
                  <a:latin typeface="Century Schoolbook"/>
                </a:rPr>
                <a:t>осуществляется</a:t>
              </a:r>
              <a:endParaRPr lang="en-US" sz="12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4" name="CustomShape 21"/>
            <p:cNvSpPr/>
            <p:nvPr/>
          </p:nvSpPr>
          <p:spPr bwMode="auto">
            <a:xfrm>
              <a:off x="7188120" y="1942920"/>
              <a:ext cx="1503360" cy="26964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ED7D3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200" b="1" strike="noStrike" spc="-1">
                  <a:solidFill>
                    <a:srgbClr val="000000"/>
                  </a:solidFill>
                  <a:latin typeface="Century Schoolbook"/>
                </a:rPr>
                <a:t>с последующим</a:t>
              </a:r>
              <a:endParaRPr lang="en-US" sz="12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45" name="CustomShape 22"/>
          <p:cNvSpPr/>
          <p:nvPr/>
        </p:nvSpPr>
        <p:spPr bwMode="auto">
          <a:xfrm>
            <a:off x="287280" y="407880"/>
            <a:ext cx="1067292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ИНФОРМИРОВАНИЕ НАСЕЛЕНИЯ МОСКОВСКОЙ ОБЛАСТИ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 bwMode="auto">
          <a:xfrm>
            <a:off x="8610480" y="6356520"/>
            <a:ext cx="2743200" cy="36504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rmAutofit/>
          </a:bodyPr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FF7FD075-CED2-4401-80DD-898263A5DFC1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CustomShape 2"/>
          <p:cNvSpPr/>
          <p:nvPr/>
        </p:nvSpPr>
        <p:spPr bwMode="auto">
          <a:xfrm>
            <a:off x="287280" y="407880"/>
            <a:ext cx="1067292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8760" tIns="34200" rIns="68760" bIns="34200">
            <a:spAutoFit/>
          </a:bodyPr>
          <a:p>
            <a:pPr algn="ctr">
              <a:lnSpc>
                <a:spcPts val="2699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D0D0D"/>
                </a:solidFill>
                <a:latin typeface="Century Schoolbook"/>
                <a:ea typeface="Arial"/>
              </a:rPr>
              <a:t>ИНФОРМИРОВАНИЕ НАСЕЛЕНИЯ МОСКОВСКОЙ ОБЛАСТИ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Line 3"/>
          <p:cNvSpPr/>
          <p:nvPr/>
        </p:nvSpPr>
        <p:spPr bwMode="auto">
          <a:xfrm>
            <a:off x="4172040" y="1052640"/>
            <a:ext cx="0" cy="4927320"/>
          </a:xfrm>
          <a:prstGeom prst="line">
            <a:avLst/>
          </a:prstGeom>
          <a:ln w="19080">
            <a:solidFill>
              <a:srgbClr val="4472C4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49" name="Group 4"/>
          <p:cNvGrpSpPr/>
          <p:nvPr/>
        </p:nvGrpSpPr>
        <p:grpSpPr bwMode="auto">
          <a:xfrm>
            <a:off x="541440" y="1100160"/>
            <a:ext cx="3454200" cy="4430520"/>
            <a:chOff x="541440" y="1100160"/>
            <a:chExt cx="3454200" cy="4430520"/>
          </a:xfrm>
        </p:grpSpPr>
        <p:sp>
          <p:nvSpPr>
            <p:cNvPr id="150" name="CustomShape 5"/>
            <p:cNvSpPr/>
            <p:nvPr/>
          </p:nvSpPr>
          <p:spPr bwMode="auto">
            <a:xfrm>
              <a:off x="541440" y="1100160"/>
              <a:ext cx="3454200" cy="576000"/>
            </a:xfrm>
            <a:custGeom>
              <a:avLst/>
              <a:gdLst/>
              <a:ahLst/>
              <a:cxnLst/>
              <a:rect l="0" t="0" r="r" b="b"/>
              <a:pathLst>
                <a:path w="9597" h="1602" fill="norm" stroke="1" extrusionOk="0">
                  <a:moveTo>
                    <a:pt x="266" y="0"/>
                  </a:moveTo>
                  <a:lnTo>
                    <a:pt x="267" y="0"/>
                  </a:lnTo>
                  <a:cubicBezTo>
                    <a:pt x="220" y="0"/>
                    <a:pt x="174" y="12"/>
                    <a:pt x="133" y="36"/>
                  </a:cubicBezTo>
                  <a:cubicBezTo>
                    <a:pt x="93" y="59"/>
                    <a:pt x="59" y="93"/>
                    <a:pt x="36" y="133"/>
                  </a:cubicBezTo>
                  <a:cubicBezTo>
                    <a:pt x="12" y="174"/>
                    <a:pt x="0" y="220"/>
                    <a:pt x="0" y="267"/>
                  </a:cubicBezTo>
                  <a:lnTo>
                    <a:pt x="0" y="1334"/>
                  </a:lnTo>
                  <a:lnTo>
                    <a:pt x="0" y="1334"/>
                  </a:lnTo>
                  <a:cubicBezTo>
                    <a:pt x="0" y="1381"/>
                    <a:pt x="12" y="1427"/>
                    <a:pt x="36" y="1468"/>
                  </a:cubicBezTo>
                  <a:cubicBezTo>
                    <a:pt x="59" y="1508"/>
                    <a:pt x="93" y="1542"/>
                    <a:pt x="133" y="1565"/>
                  </a:cubicBezTo>
                  <a:cubicBezTo>
                    <a:pt x="174" y="1589"/>
                    <a:pt x="220" y="1601"/>
                    <a:pt x="267" y="1601"/>
                  </a:cubicBezTo>
                  <a:lnTo>
                    <a:pt x="9329" y="1600"/>
                  </a:lnTo>
                  <a:lnTo>
                    <a:pt x="9329" y="1601"/>
                  </a:lnTo>
                  <a:cubicBezTo>
                    <a:pt x="9376" y="1601"/>
                    <a:pt x="9422" y="1589"/>
                    <a:pt x="9463" y="1565"/>
                  </a:cubicBezTo>
                  <a:cubicBezTo>
                    <a:pt x="9503" y="1542"/>
                    <a:pt x="9537" y="1508"/>
                    <a:pt x="9560" y="1468"/>
                  </a:cubicBezTo>
                  <a:cubicBezTo>
                    <a:pt x="9584" y="1427"/>
                    <a:pt x="9596" y="1381"/>
                    <a:pt x="9596" y="1334"/>
                  </a:cubicBezTo>
                  <a:lnTo>
                    <a:pt x="9596" y="266"/>
                  </a:lnTo>
                  <a:lnTo>
                    <a:pt x="9596" y="267"/>
                  </a:lnTo>
                  <a:lnTo>
                    <a:pt x="9596" y="267"/>
                  </a:lnTo>
                  <a:cubicBezTo>
                    <a:pt x="9596" y="220"/>
                    <a:pt x="9584" y="174"/>
                    <a:pt x="9560" y="133"/>
                  </a:cubicBezTo>
                  <a:cubicBezTo>
                    <a:pt x="9537" y="93"/>
                    <a:pt x="9503" y="59"/>
                    <a:pt x="9463" y="36"/>
                  </a:cubicBezTo>
                  <a:cubicBezTo>
                    <a:pt x="9422" y="12"/>
                    <a:pt x="9376" y="0"/>
                    <a:pt x="9329" y="0"/>
                  </a:cubicBezTo>
                  <a:lnTo>
                    <a:pt x="266" y="0"/>
                  </a:lnTo>
                </a:path>
              </a:pathLst>
            </a:custGeom>
            <a:gradFill rotWithShape="0">
              <a:gsLst>
                <a:gs pos="0">
                  <a:srgbClr val="71A6DB"/>
                </a:gs>
                <a:gs pos="100000">
                  <a:srgbClr val="438AC9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РАНЬШЕ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1" name="CustomShape 6"/>
            <p:cNvSpPr/>
            <p:nvPr/>
          </p:nvSpPr>
          <p:spPr bwMode="auto">
            <a:xfrm>
              <a:off x="674640" y="2158920"/>
              <a:ext cx="3187800" cy="1218960"/>
            </a:xfrm>
            <a:custGeom>
              <a:avLst/>
              <a:gdLst/>
              <a:ahLst/>
              <a:cxnLst/>
              <a:rect l="0" t="0" r="r" b="b"/>
              <a:pathLst>
                <a:path w="8857" h="3388" fill="norm" stroke="1" extrusionOk="0">
                  <a:moveTo>
                    <a:pt x="0" y="2200"/>
                  </a:moveTo>
                  <a:lnTo>
                    <a:pt x="0" y="0"/>
                  </a:lnTo>
                  <a:lnTo>
                    <a:pt x="8856" y="0"/>
                  </a:lnTo>
                  <a:lnTo>
                    <a:pt x="8856" y="2200"/>
                  </a:lnTo>
                  <a:lnTo>
                    <a:pt x="4851" y="2200"/>
                  </a:lnTo>
                  <a:lnTo>
                    <a:pt x="4851" y="2540"/>
                  </a:lnTo>
                  <a:lnTo>
                    <a:pt x="5274" y="2540"/>
                  </a:lnTo>
                  <a:lnTo>
                    <a:pt x="4428" y="3387"/>
                  </a:lnTo>
                  <a:lnTo>
                    <a:pt x="3581" y="2540"/>
                  </a:lnTo>
                  <a:lnTo>
                    <a:pt x="4004" y="2540"/>
                  </a:lnTo>
                  <a:lnTo>
                    <a:pt x="4004" y="2200"/>
                  </a:lnTo>
                  <a:lnTo>
                    <a:pt x="0" y="2200"/>
                  </a:lnTo>
                </a:path>
              </a:pathLst>
            </a:custGeom>
            <a:gradFill rotWithShape="0">
              <a:gsLst>
                <a:gs pos="0">
                  <a:srgbClr val="B1CBE9"/>
                </a:gs>
                <a:gs pos="100000">
                  <a:srgbClr val="92B9E4"/>
                </a:gs>
              </a:gsLst>
              <a:lin ang="5400000" scaled="1"/>
            </a:gradFill>
            <a:ln w="648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Доведение информации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2" name="CustomShape 7"/>
            <p:cNvSpPr/>
            <p:nvPr/>
          </p:nvSpPr>
          <p:spPr bwMode="auto">
            <a:xfrm>
              <a:off x="674640" y="3487680"/>
              <a:ext cx="3187800" cy="2043000"/>
            </a:xfrm>
            <a:custGeom>
              <a:avLst/>
              <a:gdLst/>
              <a:ahLst/>
              <a:cxnLst/>
              <a:rect l="0" t="0" r="r" b="b"/>
              <a:pathLst>
                <a:path w="8857" h="5677" fill="norm" stroke="1" extrusionOk="0">
                  <a:moveTo>
                    <a:pt x="946" y="0"/>
                  </a:moveTo>
                  <a:lnTo>
                    <a:pt x="946" y="0"/>
                  </a:lnTo>
                  <a:cubicBezTo>
                    <a:pt x="780" y="0"/>
                    <a:pt x="617" y="44"/>
                    <a:pt x="473" y="127"/>
                  </a:cubicBezTo>
                  <a:cubicBezTo>
                    <a:pt x="329" y="210"/>
                    <a:pt x="210" y="329"/>
                    <a:pt x="127" y="473"/>
                  </a:cubicBezTo>
                  <a:cubicBezTo>
                    <a:pt x="44" y="617"/>
                    <a:pt x="0" y="780"/>
                    <a:pt x="0" y="946"/>
                  </a:cubicBezTo>
                  <a:lnTo>
                    <a:pt x="0" y="4730"/>
                  </a:lnTo>
                  <a:lnTo>
                    <a:pt x="0" y="4730"/>
                  </a:lnTo>
                  <a:cubicBezTo>
                    <a:pt x="0" y="4896"/>
                    <a:pt x="44" y="5059"/>
                    <a:pt x="127" y="5203"/>
                  </a:cubicBezTo>
                  <a:cubicBezTo>
                    <a:pt x="210" y="5347"/>
                    <a:pt x="329" y="5466"/>
                    <a:pt x="473" y="5549"/>
                  </a:cubicBezTo>
                  <a:cubicBezTo>
                    <a:pt x="617" y="5632"/>
                    <a:pt x="780" y="5676"/>
                    <a:pt x="946" y="5676"/>
                  </a:cubicBezTo>
                  <a:lnTo>
                    <a:pt x="7910" y="5676"/>
                  </a:lnTo>
                  <a:lnTo>
                    <a:pt x="7910" y="5676"/>
                  </a:lnTo>
                  <a:cubicBezTo>
                    <a:pt x="8076" y="5676"/>
                    <a:pt x="8239" y="5632"/>
                    <a:pt x="8383" y="5549"/>
                  </a:cubicBezTo>
                  <a:cubicBezTo>
                    <a:pt x="8527" y="5466"/>
                    <a:pt x="8646" y="5347"/>
                    <a:pt x="8729" y="5203"/>
                  </a:cubicBezTo>
                  <a:cubicBezTo>
                    <a:pt x="8812" y="5059"/>
                    <a:pt x="8856" y="4896"/>
                    <a:pt x="8856" y="4730"/>
                  </a:cubicBezTo>
                  <a:lnTo>
                    <a:pt x="8856" y="946"/>
                  </a:lnTo>
                  <a:lnTo>
                    <a:pt x="8856" y="946"/>
                  </a:lnTo>
                  <a:lnTo>
                    <a:pt x="8856" y="946"/>
                  </a:lnTo>
                  <a:cubicBezTo>
                    <a:pt x="8856" y="780"/>
                    <a:pt x="8812" y="617"/>
                    <a:pt x="8729" y="473"/>
                  </a:cubicBezTo>
                  <a:cubicBezTo>
                    <a:pt x="8646" y="329"/>
                    <a:pt x="8527" y="210"/>
                    <a:pt x="8383" y="127"/>
                  </a:cubicBezTo>
                  <a:cubicBezTo>
                    <a:pt x="8239" y="44"/>
                    <a:pt x="8076" y="0"/>
                    <a:pt x="7910" y="0"/>
                  </a:cubicBezTo>
                  <a:lnTo>
                    <a:pt x="946" y="0"/>
                  </a:lnTo>
                </a:path>
              </a:pathLst>
            </a:custGeom>
            <a:solidFill>
              <a:srgbClr val="FFFFFF"/>
            </a:solidFill>
            <a:ln w="1260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000000"/>
                  </a:solidFill>
                  <a:latin typeface="Century Schoolbook"/>
                </a:rPr>
                <a:t>рассылки смс-сообщений через операторов сотовой связи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53" name="CustomShape 8"/>
          <p:cNvSpPr/>
          <p:nvPr/>
        </p:nvSpPr>
        <p:spPr bwMode="auto">
          <a:xfrm>
            <a:off x="4322880" y="2494080"/>
            <a:ext cx="2151000" cy="2286000"/>
          </a:xfrm>
          <a:custGeom>
            <a:avLst/>
            <a:gdLst/>
            <a:ahLst/>
            <a:cxnLst/>
            <a:rect l="0" t="0" r="r" b="b"/>
            <a:pathLst>
              <a:path w="5977" h="6352" fill="norm" stroke="1" extrusionOk="0">
                <a:moveTo>
                  <a:pt x="996" y="0"/>
                </a:moveTo>
                <a:lnTo>
                  <a:pt x="996" y="0"/>
                </a:lnTo>
                <a:cubicBezTo>
                  <a:pt x="821" y="0"/>
                  <a:pt x="649" y="46"/>
                  <a:pt x="498" y="133"/>
                </a:cubicBezTo>
                <a:cubicBezTo>
                  <a:pt x="347" y="221"/>
                  <a:pt x="221" y="347"/>
                  <a:pt x="133" y="498"/>
                </a:cubicBezTo>
                <a:cubicBezTo>
                  <a:pt x="46" y="649"/>
                  <a:pt x="0" y="821"/>
                  <a:pt x="0" y="996"/>
                </a:cubicBezTo>
                <a:lnTo>
                  <a:pt x="0" y="5354"/>
                </a:lnTo>
                <a:lnTo>
                  <a:pt x="0" y="5355"/>
                </a:lnTo>
                <a:cubicBezTo>
                  <a:pt x="0" y="5530"/>
                  <a:pt x="46" y="5702"/>
                  <a:pt x="133" y="5853"/>
                </a:cubicBezTo>
                <a:cubicBezTo>
                  <a:pt x="221" y="6004"/>
                  <a:pt x="347" y="6130"/>
                  <a:pt x="498" y="6218"/>
                </a:cubicBezTo>
                <a:cubicBezTo>
                  <a:pt x="649" y="6305"/>
                  <a:pt x="821" y="6351"/>
                  <a:pt x="996" y="6351"/>
                </a:cubicBezTo>
                <a:lnTo>
                  <a:pt x="4980" y="6350"/>
                </a:lnTo>
                <a:lnTo>
                  <a:pt x="4980" y="6351"/>
                </a:lnTo>
                <a:cubicBezTo>
                  <a:pt x="5155" y="6351"/>
                  <a:pt x="5327" y="6305"/>
                  <a:pt x="5478" y="6218"/>
                </a:cubicBezTo>
                <a:cubicBezTo>
                  <a:pt x="5629" y="6130"/>
                  <a:pt x="5755" y="6004"/>
                  <a:pt x="5843" y="5853"/>
                </a:cubicBezTo>
                <a:cubicBezTo>
                  <a:pt x="5930" y="5702"/>
                  <a:pt x="5976" y="5530"/>
                  <a:pt x="5976" y="5355"/>
                </a:cubicBezTo>
                <a:lnTo>
                  <a:pt x="5976" y="996"/>
                </a:lnTo>
                <a:lnTo>
                  <a:pt x="5976" y="996"/>
                </a:lnTo>
                <a:lnTo>
                  <a:pt x="5976" y="996"/>
                </a:lnTo>
                <a:cubicBezTo>
                  <a:pt x="5976" y="821"/>
                  <a:pt x="5930" y="649"/>
                  <a:pt x="5843" y="498"/>
                </a:cubicBezTo>
                <a:cubicBezTo>
                  <a:pt x="5755" y="347"/>
                  <a:pt x="5629" y="221"/>
                  <a:pt x="5478" y="133"/>
                </a:cubicBezTo>
                <a:cubicBezTo>
                  <a:pt x="5327" y="46"/>
                  <a:pt x="5155" y="0"/>
                  <a:pt x="4980" y="0"/>
                </a:cubicBezTo>
                <a:lnTo>
                  <a:pt x="996" y="0"/>
                </a:lnTo>
              </a:path>
            </a:pathLst>
          </a:custGeom>
          <a:gradFill rotWithShape="0">
            <a:gsLst>
              <a:gs pos="0">
                <a:srgbClr val="71A6DB"/>
              </a:gs>
              <a:gs pos="100000">
                <a:srgbClr val="438AC9"/>
              </a:gs>
            </a:gsLst>
            <a:lin ang="5400000" scaled="1"/>
          </a:gradFill>
          <a:ln w="0">
            <a:noFill/>
          </a:ln>
          <a:effectLst>
            <a:outerShdw dist="19080" dir="5400000">
              <a:srgbClr val="000000">
                <a:alpha val="6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FFFFFF"/>
                </a:solidFill>
                <a:latin typeface="Century Schoolbook"/>
              </a:rPr>
              <a:t>Вступление в силу Постановление Правительства РФ № 2322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FFFFFF"/>
                </a:solidFill>
                <a:latin typeface="Century Schoolbook"/>
              </a:rPr>
              <a:t>от 28.12.2020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54" name="Group 9"/>
          <p:cNvGrpSpPr/>
          <p:nvPr/>
        </p:nvGrpSpPr>
        <p:grpSpPr bwMode="auto">
          <a:xfrm>
            <a:off x="6777000" y="1100160"/>
            <a:ext cx="5110200" cy="5295960"/>
            <a:chOff x="6777000" y="1100160"/>
            <a:chExt cx="5110200" cy="5295960"/>
          </a:xfrm>
        </p:grpSpPr>
        <p:sp>
          <p:nvSpPr>
            <p:cNvPr id="155" name="CustomShape 10"/>
            <p:cNvSpPr/>
            <p:nvPr/>
          </p:nvSpPr>
          <p:spPr bwMode="auto">
            <a:xfrm>
              <a:off x="7605720" y="1100160"/>
              <a:ext cx="3454560" cy="576360"/>
            </a:xfrm>
            <a:custGeom>
              <a:avLst/>
              <a:gdLst/>
              <a:ahLst/>
              <a:cxnLst/>
              <a:rect l="0" t="0" r="r" b="b"/>
              <a:pathLst>
                <a:path w="9598" h="1603" fill="norm" stroke="1" extrusionOk="0">
                  <a:moveTo>
                    <a:pt x="267" y="0"/>
                  </a:moveTo>
                  <a:lnTo>
                    <a:pt x="267" y="0"/>
                  </a:lnTo>
                  <a:cubicBezTo>
                    <a:pt x="220" y="0"/>
                    <a:pt x="174" y="12"/>
                    <a:pt x="134" y="36"/>
                  </a:cubicBezTo>
                  <a:cubicBezTo>
                    <a:pt x="93" y="59"/>
                    <a:pt x="59" y="93"/>
                    <a:pt x="36" y="134"/>
                  </a:cubicBezTo>
                  <a:cubicBezTo>
                    <a:pt x="12" y="174"/>
                    <a:pt x="0" y="220"/>
                    <a:pt x="0" y="267"/>
                  </a:cubicBezTo>
                  <a:lnTo>
                    <a:pt x="0" y="1335"/>
                  </a:lnTo>
                  <a:lnTo>
                    <a:pt x="0" y="1335"/>
                  </a:lnTo>
                  <a:cubicBezTo>
                    <a:pt x="0" y="1382"/>
                    <a:pt x="12" y="1428"/>
                    <a:pt x="36" y="1469"/>
                  </a:cubicBezTo>
                  <a:cubicBezTo>
                    <a:pt x="59" y="1509"/>
                    <a:pt x="93" y="1543"/>
                    <a:pt x="134" y="1566"/>
                  </a:cubicBezTo>
                  <a:cubicBezTo>
                    <a:pt x="174" y="1590"/>
                    <a:pt x="220" y="1602"/>
                    <a:pt x="267" y="1602"/>
                  </a:cubicBezTo>
                  <a:lnTo>
                    <a:pt x="9330" y="1602"/>
                  </a:lnTo>
                  <a:lnTo>
                    <a:pt x="9330" y="1602"/>
                  </a:lnTo>
                  <a:cubicBezTo>
                    <a:pt x="9377" y="1602"/>
                    <a:pt x="9423" y="1590"/>
                    <a:pt x="9464" y="1566"/>
                  </a:cubicBezTo>
                  <a:cubicBezTo>
                    <a:pt x="9504" y="1543"/>
                    <a:pt x="9538" y="1509"/>
                    <a:pt x="9561" y="1469"/>
                  </a:cubicBezTo>
                  <a:cubicBezTo>
                    <a:pt x="9585" y="1428"/>
                    <a:pt x="9597" y="1382"/>
                    <a:pt x="9597" y="1335"/>
                  </a:cubicBezTo>
                  <a:lnTo>
                    <a:pt x="9597" y="267"/>
                  </a:lnTo>
                  <a:lnTo>
                    <a:pt x="9597" y="267"/>
                  </a:lnTo>
                  <a:lnTo>
                    <a:pt x="9597" y="267"/>
                  </a:lnTo>
                  <a:cubicBezTo>
                    <a:pt x="9597" y="220"/>
                    <a:pt x="9585" y="174"/>
                    <a:pt x="9561" y="134"/>
                  </a:cubicBezTo>
                  <a:cubicBezTo>
                    <a:pt x="9538" y="93"/>
                    <a:pt x="9504" y="59"/>
                    <a:pt x="9464" y="36"/>
                  </a:cubicBezTo>
                  <a:cubicBezTo>
                    <a:pt x="9423" y="12"/>
                    <a:pt x="9377" y="0"/>
                    <a:pt x="9330" y="0"/>
                  </a:cubicBezTo>
                  <a:lnTo>
                    <a:pt x="267" y="0"/>
                  </a:lnTo>
                </a:path>
              </a:pathLst>
            </a:custGeom>
            <a:gradFill rotWithShape="0">
              <a:gsLst>
                <a:gs pos="0">
                  <a:srgbClr val="71A6DB"/>
                </a:gs>
                <a:gs pos="100000">
                  <a:srgbClr val="438AC9"/>
                </a:gs>
              </a:gsLst>
              <a:lin ang="5400000" scaled="1"/>
            </a:gradFill>
            <a:ln w="0">
              <a:noFill/>
            </a:ln>
            <a:effectLst>
              <a:outerShdw dist="19080" dir="5400000">
                <a:srgbClr val="000000">
                  <a:alpha val="63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800" b="0" strike="noStrike" spc="-1">
                  <a:solidFill>
                    <a:srgbClr val="FFFFFF"/>
                  </a:solidFill>
                  <a:latin typeface="Century Schoolbook"/>
                </a:rPr>
                <a:t>СЕЙЧАС</a:t>
              </a:r>
              <a:endParaRPr lang="en-U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156" name="Схема 11" descr=""/>
            <p:cNvPicPr/>
            <p:nvPr/>
          </p:nvPicPr>
          <p:blipFill>
            <a:blip r:embed="rId2"/>
            <a:stretch/>
          </p:blipFill>
          <p:spPr bwMode="auto">
            <a:xfrm>
              <a:off x="6827400" y="2914200"/>
              <a:ext cx="4968360" cy="3481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57" name="CustomShape 11"/>
            <p:cNvSpPr/>
            <p:nvPr/>
          </p:nvSpPr>
          <p:spPr bwMode="auto">
            <a:xfrm>
              <a:off x="6777000" y="2062440"/>
              <a:ext cx="5110200" cy="1317960"/>
            </a:xfrm>
            <a:custGeom>
              <a:avLst/>
              <a:gdLst/>
              <a:ahLst/>
              <a:cxnLst/>
              <a:rect l="0" t="0" r="r" b="b"/>
              <a:pathLst>
                <a:path w="14197" h="3663" fill="norm" stroke="1" extrusionOk="0">
                  <a:moveTo>
                    <a:pt x="0" y="2168"/>
                  </a:moveTo>
                  <a:lnTo>
                    <a:pt x="0" y="0"/>
                  </a:lnTo>
                  <a:lnTo>
                    <a:pt x="14196" y="0"/>
                  </a:lnTo>
                  <a:lnTo>
                    <a:pt x="14196" y="2168"/>
                  </a:lnTo>
                  <a:lnTo>
                    <a:pt x="7555" y="2168"/>
                  </a:lnTo>
                  <a:lnTo>
                    <a:pt x="7555" y="2746"/>
                  </a:lnTo>
                  <a:lnTo>
                    <a:pt x="8013" y="2746"/>
                  </a:lnTo>
                  <a:lnTo>
                    <a:pt x="7098" y="3662"/>
                  </a:lnTo>
                  <a:lnTo>
                    <a:pt x="6182" y="2746"/>
                  </a:lnTo>
                  <a:lnTo>
                    <a:pt x="6640" y="2746"/>
                  </a:lnTo>
                  <a:lnTo>
                    <a:pt x="6640" y="2168"/>
                  </a:lnTo>
                  <a:lnTo>
                    <a:pt x="0" y="2168"/>
                  </a:lnTo>
                </a:path>
              </a:pathLst>
            </a:custGeom>
            <a:gradFill rotWithShape="0">
              <a:gsLst>
                <a:gs pos="0">
                  <a:srgbClr val="B1CBE9"/>
                </a:gs>
                <a:gs pos="100000">
                  <a:srgbClr val="92B9E4"/>
                </a:gs>
              </a:gsLst>
              <a:lin ang="5400000" scaled="1"/>
            </a:gradFill>
            <a:ln w="6480">
              <a:solidFill>
                <a:srgbClr val="5B9BD5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6800" rIns="90000" bIns="4680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1400" b="1" strike="noStrike" spc="-1">
                  <a:solidFill>
                    <a:srgbClr val="000000"/>
                  </a:solidFill>
                  <a:latin typeface="Century Schoolbook"/>
                </a:rPr>
                <a:t>В настоящее время информирование населения Московской области осуществляется через:</a:t>
              </a:r>
              <a:endParaRPr lang="en-US" sz="14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58" name="Line 12"/>
          <p:cNvSpPr/>
          <p:nvPr/>
        </p:nvSpPr>
        <p:spPr bwMode="auto">
          <a:xfrm>
            <a:off x="6589800" y="1100160"/>
            <a:ext cx="0" cy="4927680"/>
          </a:xfrm>
          <a:prstGeom prst="line">
            <a:avLst/>
          </a:prstGeom>
          <a:ln w="19080">
            <a:solidFill>
              <a:srgbClr val="4472C4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R7-Office/7.2.0.134</Application>
  <DocSecurity>0</DocSecurity>
  <PresentationFormat/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Главный специалист-эксперт  - Сабирова И.А.</dc:creator>
  <cp:keywords/>
  <dc:description/>
  <dc:identifier/>
  <dc:language>en-US</dc:language>
  <cp:lastModifiedBy>Евгения Чернова</cp:lastModifiedBy>
  <cp:revision>631</cp:revision>
  <dcterms:created xsi:type="dcterms:W3CDTF">2015-10-22T19:08:43Z</dcterms:created>
  <dcterms:modified xsi:type="dcterms:W3CDTF">2023-03-09T04:39:56Z</dcterms:modified>
  <cp:category/>
  <cp:contentStatus/>
  <cp:version/>
</cp:coreProperties>
</file>